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46"/>
  </p:notesMasterIdLst>
  <p:handoutMasterIdLst>
    <p:handoutMasterId r:id="rId47"/>
  </p:handoutMasterIdLst>
  <p:sldIdLst>
    <p:sldId id="258" r:id="rId5"/>
    <p:sldId id="300" r:id="rId6"/>
    <p:sldId id="2142532502" r:id="rId7"/>
    <p:sldId id="2147472587" r:id="rId8"/>
    <p:sldId id="2147472578" r:id="rId9"/>
    <p:sldId id="2147472579" r:id="rId10"/>
    <p:sldId id="2147472576" r:id="rId11"/>
    <p:sldId id="2147472415" r:id="rId12"/>
    <p:sldId id="2147472577" r:id="rId13"/>
    <p:sldId id="2147472336" r:id="rId14"/>
    <p:sldId id="2147472586" r:id="rId15"/>
    <p:sldId id="2147472580" r:id="rId16"/>
    <p:sldId id="2147472585" r:id="rId17"/>
    <p:sldId id="2147472581" r:id="rId18"/>
    <p:sldId id="2147472588" r:id="rId19"/>
    <p:sldId id="2147472582" r:id="rId20"/>
    <p:sldId id="2147472566" r:id="rId21"/>
    <p:sldId id="2147472584" r:id="rId22"/>
    <p:sldId id="2147472559" r:id="rId23"/>
    <p:sldId id="2147472560" r:id="rId24"/>
    <p:sldId id="277" r:id="rId25"/>
    <p:sldId id="282" r:id="rId26"/>
    <p:sldId id="2147472575" r:id="rId27"/>
    <p:sldId id="2147472561" r:id="rId28"/>
    <p:sldId id="287" r:id="rId29"/>
    <p:sldId id="299" r:id="rId30"/>
    <p:sldId id="272" r:id="rId31"/>
    <p:sldId id="265" r:id="rId32"/>
    <p:sldId id="301" r:id="rId33"/>
    <p:sldId id="268" r:id="rId34"/>
    <p:sldId id="2147472562" r:id="rId35"/>
    <p:sldId id="2147472569" r:id="rId36"/>
    <p:sldId id="2147472563" r:id="rId37"/>
    <p:sldId id="2147472567" r:id="rId38"/>
    <p:sldId id="2147472568" r:id="rId39"/>
    <p:sldId id="2147472570" r:id="rId40"/>
    <p:sldId id="2147472571" r:id="rId41"/>
    <p:sldId id="2147472572" r:id="rId42"/>
    <p:sldId id="2147472573" r:id="rId43"/>
    <p:sldId id="2147472564" r:id="rId44"/>
    <p:sldId id="2147472565" r:id="rId45"/>
  </p:sldIdLst>
  <p:sldSz cx="12192000" cy="6858000"/>
  <p:notesSz cx="6858000" cy="9144000"/>
  <p:embeddedFontLst>
    <p:embeddedFont>
      <p:font typeface="Arial Black" panose="020B0A04020102020204" pitchFamily="34" charset="0"/>
      <p:bold r:id="rId48"/>
    </p:embeddedFont>
    <p:embeddedFont>
      <p:font typeface="Avenir Next LT Pro" panose="020B050402020202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Fira Sans" panose="020B0503050000020004" pitchFamily="34" charset="0"/>
      <p:regular r:id="rId57"/>
      <p:bold r:id="rId58"/>
      <p:italic r:id="rId59"/>
      <p:boldItalic r:id="rId60"/>
    </p:embeddedFont>
    <p:embeddedFont>
      <p:font typeface="Fira Sans SemiBold" panose="020B0603050000020004" pitchFamily="34" charset="0"/>
      <p:bold r:id="rId61"/>
      <p:boldItalic r:id="rId62"/>
    </p:embeddedFont>
    <p:embeddedFont>
      <p:font typeface="Speak Pro" panose="020B0504020101020102" pitchFamily="34" charset="0"/>
      <p:regular r:id="rId63"/>
      <p:bold r:id="rId64"/>
      <p:italic r:id="rId65"/>
      <p:boldItalic r:id="rId66"/>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ratula" id="{A8DCCFF2-C3CC-418E-91DA-D477D353918B}">
          <p14:sldIdLst>
            <p14:sldId id="258"/>
          </p14:sldIdLst>
        </p14:section>
        <p14:section name="Contexto &amp; objetivo" id="{7804DF7B-AE60-4D3B-B082-FE15F87F744C}">
          <p14:sldIdLst>
            <p14:sldId id="300"/>
            <p14:sldId id="2142532502"/>
            <p14:sldId id="2147472587"/>
            <p14:sldId id="2147472578"/>
            <p14:sldId id="2147472579"/>
          </p14:sldIdLst>
        </p14:section>
        <p14:section name="Resumen del trabajo realizado" id="{1020CD51-28B7-436E-86CF-54A1D5CDEA2E}">
          <p14:sldIdLst>
            <p14:sldId id="2147472576"/>
            <p14:sldId id="2147472415"/>
            <p14:sldId id="2147472577"/>
            <p14:sldId id="2147472336"/>
            <p14:sldId id="2147472586"/>
            <p14:sldId id="2147472580"/>
            <p14:sldId id="2147472585"/>
            <p14:sldId id="2147472581"/>
            <p14:sldId id="2147472588"/>
            <p14:sldId id="2147472582"/>
            <p14:sldId id="2147472566"/>
            <p14:sldId id="2147472584"/>
            <p14:sldId id="2147472559"/>
            <p14:sldId id="2147472560"/>
            <p14:sldId id="277"/>
            <p14:sldId id="282"/>
            <p14:sldId id="2147472575"/>
            <p14:sldId id="2147472561"/>
            <p14:sldId id="287"/>
            <p14:sldId id="299"/>
            <p14:sldId id="272"/>
            <p14:sldId id="265"/>
            <p14:sldId id="301"/>
            <p14:sldId id="268"/>
            <p14:sldId id="2147472562"/>
            <p14:sldId id="2147472569"/>
            <p14:sldId id="2147472563"/>
            <p14:sldId id="2147472567"/>
            <p14:sldId id="2147472568"/>
            <p14:sldId id="2147472570"/>
            <p14:sldId id="2147472571"/>
            <p14:sldId id="2147472572"/>
            <p14:sldId id="2147472573"/>
            <p14:sldId id="2147472564"/>
            <p14:sldId id="21474725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91D6"/>
    <a:srgbClr val="0CBCCC"/>
    <a:srgbClr val="2898EE"/>
    <a:srgbClr val="142157"/>
    <a:srgbClr val="D9D9D9"/>
    <a:srgbClr val="3B33AF"/>
    <a:srgbClr val="7F7F7F"/>
    <a:srgbClr val="15297C"/>
    <a:srgbClr val="3657B6"/>
    <a:srgbClr val="8EC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102" d="100"/>
          <a:sy n="102" d="100"/>
        </p:scale>
        <p:origin x="138" y="31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handoutMaster" Target="handoutMasters/handoutMaster1.xml"/><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3.fntdata"/><Relationship Id="rId55"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es-ES" sz="1862" b="0" i="0" u="none" strike="noStrike" kern="1200" spc="0" baseline="0" noProof="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AR"/>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lang="es-ES" sz="1197" b="0" i="1" u="none" strike="noStrike" kern="1200" baseline="0" noProof="0">
                <a:solidFill>
                  <a:schemeClr val="tx2"/>
                </a:solidFill>
                <a:latin typeface="+mn-lt"/>
                <a:ea typeface="+mn-ea"/>
                <a:cs typeface="+mn-cs"/>
              </a:defRPr>
            </a:pPr>
            <a:endParaRPr lang="es-AR"/>
          </a:p>
        </c:txPr>
        <c:crossAx val="64370257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ES" noProof="0"/>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21/03/2024</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21/03/2024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14</a:t>
            </a:fld>
            <a:endParaRPr lang="es-ES"/>
          </a:p>
        </p:txBody>
      </p:sp>
    </p:spTree>
    <p:extLst>
      <p:ext uri="{BB962C8B-B14F-4D97-AF65-F5344CB8AC3E}">
        <p14:creationId xmlns:p14="http://schemas.microsoft.com/office/powerpoint/2010/main" val="2545381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15</a:t>
            </a:fld>
            <a:endParaRPr lang="es-ES"/>
          </a:p>
        </p:txBody>
      </p:sp>
    </p:spTree>
    <p:extLst>
      <p:ext uri="{BB962C8B-B14F-4D97-AF65-F5344CB8AC3E}">
        <p14:creationId xmlns:p14="http://schemas.microsoft.com/office/powerpoint/2010/main" val="362300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16</a:t>
            </a:fld>
            <a:endParaRPr lang="es-ES"/>
          </a:p>
        </p:txBody>
      </p:sp>
    </p:spTree>
    <p:extLst>
      <p:ext uri="{BB962C8B-B14F-4D97-AF65-F5344CB8AC3E}">
        <p14:creationId xmlns:p14="http://schemas.microsoft.com/office/powerpoint/2010/main" val="2636724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17</a:t>
            </a:fld>
            <a:endParaRPr lang="es-ES"/>
          </a:p>
        </p:txBody>
      </p:sp>
    </p:spTree>
    <p:extLst>
      <p:ext uri="{BB962C8B-B14F-4D97-AF65-F5344CB8AC3E}">
        <p14:creationId xmlns:p14="http://schemas.microsoft.com/office/powerpoint/2010/main" val="2482757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18</a:t>
            </a:fld>
            <a:endParaRPr lang="es-ES"/>
          </a:p>
        </p:txBody>
      </p:sp>
    </p:spTree>
    <p:extLst>
      <p:ext uri="{BB962C8B-B14F-4D97-AF65-F5344CB8AC3E}">
        <p14:creationId xmlns:p14="http://schemas.microsoft.com/office/powerpoint/2010/main" val="3598516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Generar confianza</a:t>
            </a:r>
          </a:p>
          <a:p>
            <a:r>
              <a:rPr lang="es-AR"/>
              <a:t>Procesos de escalamiento consistentes con el norte que hay que llegar, siendo agiles y transparentes,</a:t>
            </a:r>
          </a:p>
        </p:txBody>
      </p:sp>
    </p:spTree>
    <p:extLst>
      <p:ext uri="{BB962C8B-B14F-4D97-AF65-F5344CB8AC3E}">
        <p14:creationId xmlns:p14="http://schemas.microsoft.com/office/powerpoint/2010/main" val="64044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Generar confianza</a:t>
            </a:r>
          </a:p>
          <a:p>
            <a:r>
              <a:rPr lang="es-AR"/>
              <a:t>Procesos de escalamiento consistentes con el norte que hay que llegar, siendo agiles y transparentes,</a:t>
            </a:r>
          </a:p>
        </p:txBody>
      </p:sp>
    </p:spTree>
    <p:extLst>
      <p:ext uri="{BB962C8B-B14F-4D97-AF65-F5344CB8AC3E}">
        <p14:creationId xmlns:p14="http://schemas.microsoft.com/office/powerpoint/2010/main" val="2536836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21</a:t>
            </a:fld>
            <a:endParaRPr lang="es-ES"/>
          </a:p>
        </p:txBody>
      </p:sp>
    </p:spTree>
    <p:extLst>
      <p:ext uri="{BB962C8B-B14F-4D97-AF65-F5344CB8AC3E}">
        <p14:creationId xmlns:p14="http://schemas.microsoft.com/office/powerpoint/2010/main" val="4209532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22</a:t>
            </a:fld>
            <a:endParaRPr lang="es-ES"/>
          </a:p>
        </p:txBody>
      </p:sp>
    </p:spTree>
    <p:extLst>
      <p:ext uri="{BB962C8B-B14F-4D97-AF65-F5344CB8AC3E}">
        <p14:creationId xmlns:p14="http://schemas.microsoft.com/office/powerpoint/2010/main" val="2134948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23</a:t>
            </a:fld>
            <a:endParaRPr lang="es-ES"/>
          </a:p>
        </p:txBody>
      </p:sp>
    </p:spTree>
    <p:extLst>
      <p:ext uri="{BB962C8B-B14F-4D97-AF65-F5344CB8AC3E}">
        <p14:creationId xmlns:p14="http://schemas.microsoft.com/office/powerpoint/2010/main" val="2957949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a:t>
            </a:fld>
            <a:endParaRPr lang="es-ES"/>
          </a:p>
        </p:txBody>
      </p:sp>
    </p:spTree>
    <p:extLst>
      <p:ext uri="{BB962C8B-B14F-4D97-AF65-F5344CB8AC3E}">
        <p14:creationId xmlns:p14="http://schemas.microsoft.com/office/powerpoint/2010/main" val="3313536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24</a:t>
            </a:fld>
            <a:endParaRPr lang="es-ES"/>
          </a:p>
        </p:txBody>
      </p:sp>
    </p:spTree>
    <p:extLst>
      <p:ext uri="{BB962C8B-B14F-4D97-AF65-F5344CB8AC3E}">
        <p14:creationId xmlns:p14="http://schemas.microsoft.com/office/powerpoint/2010/main" val="2670222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25</a:t>
            </a:fld>
            <a:endParaRPr lang="es-ES"/>
          </a:p>
        </p:txBody>
      </p:sp>
    </p:spTree>
    <p:extLst>
      <p:ext uri="{BB962C8B-B14F-4D97-AF65-F5344CB8AC3E}">
        <p14:creationId xmlns:p14="http://schemas.microsoft.com/office/powerpoint/2010/main" val="3021695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26</a:t>
            </a:fld>
            <a:endParaRPr lang="es-ES"/>
          </a:p>
        </p:txBody>
      </p:sp>
    </p:spTree>
    <p:extLst>
      <p:ext uri="{BB962C8B-B14F-4D97-AF65-F5344CB8AC3E}">
        <p14:creationId xmlns:p14="http://schemas.microsoft.com/office/powerpoint/2010/main" val="166661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27</a:t>
            </a:fld>
            <a:endParaRPr lang="es-ES"/>
          </a:p>
        </p:txBody>
      </p:sp>
    </p:spTree>
    <p:extLst>
      <p:ext uri="{BB962C8B-B14F-4D97-AF65-F5344CB8AC3E}">
        <p14:creationId xmlns:p14="http://schemas.microsoft.com/office/powerpoint/2010/main" val="1093387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28</a:t>
            </a:fld>
            <a:endParaRPr lang="es-ES"/>
          </a:p>
        </p:txBody>
      </p:sp>
    </p:spTree>
    <p:extLst>
      <p:ext uri="{BB962C8B-B14F-4D97-AF65-F5344CB8AC3E}">
        <p14:creationId xmlns:p14="http://schemas.microsoft.com/office/powerpoint/2010/main" val="1313173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29</a:t>
            </a:fld>
            <a:endParaRPr lang="es-ES"/>
          </a:p>
        </p:txBody>
      </p:sp>
    </p:spTree>
    <p:extLst>
      <p:ext uri="{BB962C8B-B14F-4D97-AF65-F5344CB8AC3E}">
        <p14:creationId xmlns:p14="http://schemas.microsoft.com/office/powerpoint/2010/main" val="512148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30</a:t>
            </a:fld>
            <a:endParaRPr lang="es-ES"/>
          </a:p>
        </p:txBody>
      </p:sp>
    </p:spTree>
    <p:extLst>
      <p:ext uri="{BB962C8B-B14F-4D97-AF65-F5344CB8AC3E}">
        <p14:creationId xmlns:p14="http://schemas.microsoft.com/office/powerpoint/2010/main" val="3821583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31</a:t>
            </a:fld>
            <a:endParaRPr lang="es-ES"/>
          </a:p>
        </p:txBody>
      </p:sp>
    </p:spTree>
    <p:extLst>
      <p:ext uri="{BB962C8B-B14F-4D97-AF65-F5344CB8AC3E}">
        <p14:creationId xmlns:p14="http://schemas.microsoft.com/office/powerpoint/2010/main" val="2541580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40</a:t>
            </a:fld>
            <a:endParaRPr lang="es-ES"/>
          </a:p>
        </p:txBody>
      </p:sp>
    </p:spTree>
    <p:extLst>
      <p:ext uri="{BB962C8B-B14F-4D97-AF65-F5344CB8AC3E}">
        <p14:creationId xmlns:p14="http://schemas.microsoft.com/office/powerpoint/2010/main" val="1885538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41</a:t>
            </a:fld>
            <a:endParaRPr lang="es-ES"/>
          </a:p>
        </p:txBody>
      </p:sp>
    </p:spTree>
    <p:extLst>
      <p:ext uri="{BB962C8B-B14F-4D97-AF65-F5344CB8AC3E}">
        <p14:creationId xmlns:p14="http://schemas.microsoft.com/office/powerpoint/2010/main" val="336476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7</a:t>
            </a:fld>
            <a:endParaRPr lang="es-ES"/>
          </a:p>
        </p:txBody>
      </p:sp>
    </p:spTree>
    <p:extLst>
      <p:ext uri="{BB962C8B-B14F-4D97-AF65-F5344CB8AC3E}">
        <p14:creationId xmlns:p14="http://schemas.microsoft.com/office/powerpoint/2010/main" val="1819330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a:p>
        </p:txBody>
      </p:sp>
    </p:spTree>
    <p:extLst>
      <p:ext uri="{BB962C8B-B14F-4D97-AF65-F5344CB8AC3E}">
        <p14:creationId xmlns:p14="http://schemas.microsoft.com/office/powerpoint/2010/main" val="18897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9</a:t>
            </a:fld>
            <a:endParaRPr lang="es-ES"/>
          </a:p>
        </p:txBody>
      </p:sp>
    </p:spTree>
    <p:extLst>
      <p:ext uri="{BB962C8B-B14F-4D97-AF65-F5344CB8AC3E}">
        <p14:creationId xmlns:p14="http://schemas.microsoft.com/office/powerpoint/2010/main" val="4106365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a:p>
        </p:txBody>
      </p:sp>
    </p:spTree>
    <p:extLst>
      <p:ext uri="{BB962C8B-B14F-4D97-AF65-F5344CB8AC3E}">
        <p14:creationId xmlns:p14="http://schemas.microsoft.com/office/powerpoint/2010/main" val="183483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11</a:t>
            </a:fld>
            <a:endParaRPr lang="es-ES"/>
          </a:p>
        </p:txBody>
      </p:sp>
    </p:spTree>
    <p:extLst>
      <p:ext uri="{BB962C8B-B14F-4D97-AF65-F5344CB8AC3E}">
        <p14:creationId xmlns:p14="http://schemas.microsoft.com/office/powerpoint/2010/main" val="1140750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12</a:t>
            </a:fld>
            <a:endParaRPr lang="es-ES"/>
          </a:p>
        </p:txBody>
      </p:sp>
    </p:spTree>
    <p:extLst>
      <p:ext uri="{BB962C8B-B14F-4D97-AF65-F5344CB8AC3E}">
        <p14:creationId xmlns:p14="http://schemas.microsoft.com/office/powerpoint/2010/main" val="757791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13</a:t>
            </a:fld>
            <a:endParaRPr lang="es-ES"/>
          </a:p>
        </p:txBody>
      </p:sp>
    </p:spTree>
    <p:extLst>
      <p:ext uri="{BB962C8B-B14F-4D97-AF65-F5344CB8AC3E}">
        <p14:creationId xmlns:p14="http://schemas.microsoft.com/office/powerpoint/2010/main" val="3732986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rgbClr val="7030A0"/>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dirty="0"/>
              <a:t>TÍTULO DE LA PRESENTACIÓN</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60BD848-58A6-41CF-A43E-751F04850A28}"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5032E97-E999-4C73-B14D-FD6E9ACC93FE}" type="datetime1">
              <a:rPr lang="es-ES" noProof="0" smtClean="0"/>
              <a:t>21/03/2024</a:t>
            </a:fld>
            <a:endParaRPr lang="es-ES" noProof="0" dirty="0"/>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42BF86AC-8A79-475E-ABE0-17755B72E446}"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931FC588-50A1-4599-8C29-F8BB1D4DEFD9}"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Encabezado de sección">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rgbClr val="7E36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7BCB08A6-2ED5-484D-9908-50EB0EB5D87D}"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4E82708-1200-4994-BC22-E198B8665A47}"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11DFF56-2298-432F-9692-8F697EEF464B}"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6F1CFDA-2DF0-4BA4-908C-541CE65DB6F1}" type="datetime1">
              <a:rPr lang="es-ES" noProof="0" smtClean="0"/>
              <a:t>21/03/2024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54820E21-F680-4193-8765-FC9361BA553F}" type="datetime1">
              <a:rPr lang="es-ES" noProof="0" smtClean="0"/>
              <a:t>21/03/2024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7097E468-350A-41FF-89DD-A92CA8FDCE0A}" type="datetime1">
              <a:rPr lang="es-ES" noProof="0" smtClean="0"/>
              <a:t>21/03/2024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dirty="0"/>
              <a:t>PRESENTACIÓN</a:t>
            </a:r>
            <a:br>
              <a:rPr lang="es-ES" noProof="0" dirty="0"/>
            </a:br>
            <a:r>
              <a:rPr lang="es-ES" noProof="0" dirty="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0B6C3AA-F712-469B-88F9-471FD6E0D58A}"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8E081AA-CB4A-46C9-B320-DE72C5FEFF92}"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85A893E0-4834-40AD-BE5E-EC948875A269}"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7F391F5-C1A6-4748-A5AC-7895ACD5B207}"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4F22A596-D62C-4D9A-B2C5-ED28D327DEFD}"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2B2052F1-E2F3-4890-BB01-52C50637C391}"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825A72E-876E-4DD0-BAEC-1E6593DD3612}"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AA1234-55A3-466D-B43D-CD84A00E8F1F}"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D4B58320-7BD4-42A4-940F-71D9A2216F86}" type="datetime1">
              <a:rPr lang="es-ES" noProof="0" smtClean="0"/>
              <a:t>21/03/2024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41608C5-943E-47C4-A9DF-0D20C10E3D74}" type="datetime1">
              <a:rPr lang="es-ES" noProof="0" smtClean="0"/>
              <a:t>21/03/2024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A9D9067-D2E2-47C9-9D70-DDEB246025F4}" type="datetime1">
              <a:rPr lang="es-ES" noProof="0" smtClean="0"/>
              <a:t>21/03/2024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D675EC3-B29B-402B-A789-7A4B913FF80C}"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0C183D3-13EF-42A0-B957-E8C36E4D526B}"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7190557-0C2C-40CB-8542-C8B00810E365}"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1D7EBBC-ACAC-43E3-AAC9-6FD1EC442AE0}"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855DD25-8EB1-484C-BA01-B6D484D36929}"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E0ABF3E0-EB72-44D4-BAF1-F289196B58F8}"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4A676F2B-5A63-451F-8F15-A1FC95B64046}"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60AB6BC-6D6C-484C-ADEC-627382BB4C77}"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7ED55CBC-2531-45C2-BFC2-A5F86906DC42}"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530A72A-C242-4D01-B441-9B433A12A1F5}"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1CEC10E-94B4-4723-9AC4-ED7C1647FDD0}"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D23BFC-B81B-4DB0-9FA7-6B009EDA93B3}"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3516C64-ACA4-44F8-B272-9757EB818AE6}"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FBC3C2C7-290E-42AD-BD43-597B288F986B}" type="datetime1">
              <a:rPr lang="es-ES" noProof="0" smtClean="0"/>
              <a:t>21/03/2024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24DF7C1F-796E-45A0-A3CE-A1B6D61A2297}"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5C332F-75E8-447A-ACC6-1C8218FF481D}"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C0D6986-5745-470C-B0DA-6574B35EB694}"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BF27615-44E6-4A66-B813-CC2A5564A1E2}"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82F7F1E-D36A-4FE2-9612-A75FAA4F7D37}"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5C64-8DE3-41D5-9721-908DD6F967CF}"/>
              </a:ext>
            </a:extLst>
          </p:cNvPr>
          <p:cNvSpPr>
            <a:spLocks noGrp="1"/>
          </p:cNvSpPr>
          <p:nvPr>
            <p:ph type="title"/>
          </p:nvPr>
        </p:nvSpPr>
        <p:spPr/>
        <p:txBody>
          <a:bodyPr/>
          <a:lstStyle/>
          <a:p>
            <a:r>
              <a:rPr lang="en-US"/>
              <a:t>Click to edit Master title style</a:t>
            </a:r>
            <a:endParaRPr lang="es-AR"/>
          </a:p>
        </p:txBody>
      </p:sp>
      <p:sp>
        <p:nvSpPr>
          <p:cNvPr id="3" name="Footer Placeholder 2">
            <a:extLst>
              <a:ext uri="{FF2B5EF4-FFF2-40B4-BE49-F238E27FC236}">
                <a16:creationId xmlns:a16="http://schemas.microsoft.com/office/drawing/2014/main" id="{22F3364B-9537-4EC3-99E9-D7BE5BC2B82C}"/>
              </a:ext>
            </a:extLst>
          </p:cNvPr>
          <p:cNvSpPr>
            <a:spLocks noGrp="1"/>
          </p:cNvSpPr>
          <p:nvPr>
            <p:ph type="ftr" sz="quarter" idx="10"/>
          </p:nvPr>
        </p:nvSpPr>
        <p:spPr/>
        <p:txBody>
          <a:bodyPr/>
          <a:lstStyle/>
          <a:p>
            <a:r>
              <a:rPr lang="es-ES"/>
              <a:t>Copyright © 2020 Accenture. All rights reserved.</a:t>
            </a:r>
          </a:p>
        </p:txBody>
      </p:sp>
      <p:sp>
        <p:nvSpPr>
          <p:cNvPr id="4" name="Slide Number Placeholder 3">
            <a:extLst>
              <a:ext uri="{FF2B5EF4-FFF2-40B4-BE49-F238E27FC236}">
                <a16:creationId xmlns:a16="http://schemas.microsoft.com/office/drawing/2014/main" id="{5F2E03C4-3A22-4ADC-B07D-3B495553B6C2}"/>
              </a:ext>
            </a:extLst>
          </p:cNvPr>
          <p:cNvSpPr>
            <a:spLocks noGrp="1"/>
          </p:cNvSpPr>
          <p:nvPr>
            <p:ph type="sldNum" sz="quarter" idx="11"/>
          </p:nvPr>
        </p:nvSpPr>
        <p:spPr/>
        <p:txBody>
          <a:bodyPr/>
          <a:lstStyle/>
          <a:p>
            <a:fld id="{7525EB02-B4A4-4F85-A0C3-E9FE533AE184}" type="slidenum">
              <a:rPr lang="es-AR" smtClean="0"/>
              <a:pPr/>
              <a:t>‹Nº›</a:t>
            </a:fld>
            <a:endParaRPr lang="es-AR"/>
          </a:p>
        </p:txBody>
      </p:sp>
    </p:spTree>
    <p:extLst>
      <p:ext uri="{BB962C8B-B14F-4D97-AF65-F5344CB8AC3E}">
        <p14:creationId xmlns:p14="http://schemas.microsoft.com/office/powerpoint/2010/main" val="680388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‹Nº›</a:t>
            </a:fld>
            <a:endParaRPr lang="en-US">
              <a:solidFill>
                <a:schemeClr val="bg1"/>
              </a:solidFill>
            </a:endParaRPr>
          </a:p>
        </p:txBody>
      </p:sp>
      <p:sp>
        <p:nvSpPr>
          <p:cNvPr id="3" name="Rectángulo 2">
            <a:extLst>
              <a:ext uri="{FF2B5EF4-FFF2-40B4-BE49-F238E27FC236}">
                <a16:creationId xmlns:a16="http://schemas.microsoft.com/office/drawing/2014/main" id="{D9E0D04F-BDA4-4CE9-007F-AC7FAEBED49F}"/>
              </a:ext>
            </a:extLst>
          </p:cNvPr>
          <p:cNvSpPr/>
          <p:nvPr userDrawn="1"/>
        </p:nvSpPr>
        <p:spPr>
          <a:xfrm>
            <a:off x="6095918" y="-4761"/>
            <a:ext cx="3047944" cy="3159040"/>
          </a:xfrm>
          <a:prstGeom prst="rect">
            <a:avLst/>
          </a:prstGeom>
          <a:gradFill flip="none" rotWithShape="1">
            <a:gsLst>
              <a:gs pos="22000">
                <a:srgbClr val="009ADA"/>
              </a:gs>
              <a:gs pos="55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9099478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5EA25-D959-24DB-8EA7-1D9FFB2F73CF}"/>
              </a:ext>
            </a:extLst>
          </p:cNvPr>
          <p:cNvSpPr>
            <a:spLocks noGrp="1"/>
          </p:cNvSpPr>
          <p:nvPr>
            <p:ph type="title"/>
          </p:nvPr>
        </p:nvSpPr>
        <p:spPr/>
        <p:txBody>
          <a:bodyPr/>
          <a:lstStyle/>
          <a:p>
            <a:r>
              <a:rPr lang="es-AR" err="1"/>
              <a:t>Click</a:t>
            </a:r>
            <a:r>
              <a:rPr lang="es-AR"/>
              <a:t> </a:t>
            </a:r>
            <a:r>
              <a:rPr lang="es-AR" err="1"/>
              <a:t>to</a:t>
            </a:r>
            <a:r>
              <a:rPr lang="es-AR"/>
              <a:t> </a:t>
            </a:r>
            <a:r>
              <a:rPr lang="es-AR" err="1"/>
              <a:t>edit</a:t>
            </a:r>
            <a:r>
              <a:rPr lang="es-AR"/>
              <a:t> Master </a:t>
            </a:r>
            <a:r>
              <a:rPr lang="es-AR" err="1"/>
              <a:t>title</a:t>
            </a:r>
            <a:r>
              <a:rPr lang="es-AR"/>
              <a:t> </a:t>
            </a:r>
            <a:r>
              <a:rPr lang="es-AR" err="1"/>
              <a:t>style</a:t>
            </a:r>
            <a:endParaRPr lang="es-AR"/>
          </a:p>
        </p:txBody>
      </p:sp>
      <p:sp>
        <p:nvSpPr>
          <p:cNvPr id="3" name="Content Placeholder 2">
            <a:extLst>
              <a:ext uri="{FF2B5EF4-FFF2-40B4-BE49-F238E27FC236}">
                <a16:creationId xmlns:a16="http://schemas.microsoft.com/office/drawing/2014/main" id="{164644B2-C6D9-363E-81C7-15893134AE78}"/>
              </a:ext>
            </a:extLst>
          </p:cNvPr>
          <p:cNvSpPr>
            <a:spLocks noGrp="1"/>
          </p:cNvSpPr>
          <p:nvPr>
            <p:ph idx="1"/>
          </p:nvPr>
        </p:nvSpPr>
        <p:spPr/>
        <p:txBody>
          <a:bodyPr/>
          <a:lstStyle/>
          <a:p>
            <a:pPr lvl="0"/>
            <a:r>
              <a:rPr lang="es-AR" err="1"/>
              <a:t>Click</a:t>
            </a:r>
            <a:r>
              <a:rPr lang="es-AR"/>
              <a:t> </a:t>
            </a:r>
            <a:r>
              <a:rPr lang="es-AR" err="1"/>
              <a:t>to</a:t>
            </a:r>
            <a:r>
              <a:rPr lang="es-AR"/>
              <a:t> </a:t>
            </a:r>
            <a:r>
              <a:rPr lang="es-AR" err="1"/>
              <a:t>edit</a:t>
            </a:r>
            <a:r>
              <a:rPr lang="es-AR"/>
              <a:t> Master </a:t>
            </a:r>
            <a:r>
              <a:rPr lang="es-AR" err="1"/>
              <a:t>text</a:t>
            </a:r>
            <a:r>
              <a:rPr lang="es-AR"/>
              <a:t> </a:t>
            </a:r>
            <a:r>
              <a:rPr lang="es-AR" err="1"/>
              <a:t>styles</a:t>
            </a:r>
            <a:endParaRPr lang="es-AR"/>
          </a:p>
          <a:p>
            <a:pPr lvl="1"/>
            <a:r>
              <a:rPr lang="es-AR" err="1"/>
              <a:t>Second</a:t>
            </a:r>
            <a:r>
              <a:rPr lang="es-AR"/>
              <a:t> </a:t>
            </a:r>
            <a:r>
              <a:rPr lang="es-AR" err="1"/>
              <a:t>level</a:t>
            </a:r>
            <a:endParaRPr lang="es-AR"/>
          </a:p>
          <a:p>
            <a:pPr lvl="2"/>
            <a:r>
              <a:rPr lang="es-AR" err="1"/>
              <a:t>Third</a:t>
            </a:r>
            <a:r>
              <a:rPr lang="es-AR"/>
              <a:t> </a:t>
            </a:r>
            <a:r>
              <a:rPr lang="es-AR" err="1"/>
              <a:t>level</a:t>
            </a:r>
            <a:endParaRPr lang="es-AR"/>
          </a:p>
          <a:p>
            <a:pPr lvl="3"/>
            <a:r>
              <a:rPr lang="es-AR" err="1"/>
              <a:t>Fourth</a:t>
            </a:r>
            <a:r>
              <a:rPr lang="es-AR"/>
              <a:t> </a:t>
            </a:r>
            <a:r>
              <a:rPr lang="es-AR" err="1"/>
              <a:t>level</a:t>
            </a:r>
            <a:endParaRPr lang="es-AR"/>
          </a:p>
          <a:p>
            <a:pPr lvl="4"/>
            <a:r>
              <a:rPr lang="es-AR" err="1"/>
              <a:t>Fifth</a:t>
            </a:r>
            <a:r>
              <a:rPr lang="es-AR"/>
              <a:t> </a:t>
            </a:r>
            <a:r>
              <a:rPr lang="es-AR" err="1"/>
              <a:t>level</a:t>
            </a:r>
            <a:endParaRPr lang="es-AR"/>
          </a:p>
        </p:txBody>
      </p:sp>
      <p:sp>
        <p:nvSpPr>
          <p:cNvPr id="4" name="Date Placeholder 3">
            <a:extLst>
              <a:ext uri="{FF2B5EF4-FFF2-40B4-BE49-F238E27FC236}">
                <a16:creationId xmlns:a16="http://schemas.microsoft.com/office/drawing/2014/main" id="{86B50961-2DF8-B435-14C2-18154939D68D}"/>
              </a:ext>
            </a:extLst>
          </p:cNvPr>
          <p:cNvSpPr>
            <a:spLocks noGrp="1"/>
          </p:cNvSpPr>
          <p:nvPr>
            <p:ph type="dt" sz="half" idx="10"/>
          </p:nvPr>
        </p:nvSpPr>
        <p:spPr/>
        <p:txBody>
          <a:bodyPr/>
          <a:lstStyle/>
          <a:p>
            <a:fld id="{360E697C-2DC5-4C37-BE53-014D912984C0}" type="datetimeFigureOut">
              <a:rPr lang="es-AR" smtClean="0"/>
              <a:t>21/3/2024</a:t>
            </a:fld>
            <a:endParaRPr lang="es-AR"/>
          </a:p>
        </p:txBody>
      </p:sp>
      <p:sp>
        <p:nvSpPr>
          <p:cNvPr id="5" name="Footer Placeholder 4">
            <a:extLst>
              <a:ext uri="{FF2B5EF4-FFF2-40B4-BE49-F238E27FC236}">
                <a16:creationId xmlns:a16="http://schemas.microsoft.com/office/drawing/2014/main" id="{66813CB3-36CD-3FE4-1733-899F28642F91}"/>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DFAAEC75-0146-4612-4F7D-3D35DACE32C2}"/>
              </a:ext>
            </a:extLst>
          </p:cNvPr>
          <p:cNvSpPr>
            <a:spLocks noGrp="1"/>
          </p:cNvSpPr>
          <p:nvPr>
            <p:ph type="sldNum" sz="quarter" idx="12"/>
          </p:nvPr>
        </p:nvSpPr>
        <p:spPr/>
        <p:txBody>
          <a:bodyPr/>
          <a:lstStyle/>
          <a:p>
            <a:fld id="{7ECD5F0E-B9EB-49C3-BF1F-85626517F6ED}" type="slidenum">
              <a:rPr lang="es-AR" smtClean="0"/>
              <a:t>‹Nº›</a:t>
            </a:fld>
            <a:endParaRPr lang="es-AR"/>
          </a:p>
        </p:txBody>
      </p:sp>
    </p:spTree>
    <p:extLst>
      <p:ext uri="{BB962C8B-B14F-4D97-AF65-F5344CB8AC3E}">
        <p14:creationId xmlns:p14="http://schemas.microsoft.com/office/powerpoint/2010/main" val="479933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1D9044C-C266-46F6-BBC8-959B79DC58EB}"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hree Keypoints 3.10">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D857C6-9531-41DC-95F2-74C8A3025EC3}"/>
              </a:ext>
            </a:extLst>
          </p:cNvPr>
          <p:cNvSpPr>
            <a:spLocks noGrp="1"/>
          </p:cNvSpPr>
          <p:nvPr>
            <p:ph type="ftr" sz="quarter" idx="26"/>
          </p:nvPr>
        </p:nvSpPr>
        <p:spPr/>
        <p:txBody>
          <a:bodyPr/>
          <a:lstStyle/>
          <a:p>
            <a:pPr algn="r" defTabSz="228600">
              <a:spcAft>
                <a:spcPts val="1200"/>
              </a:spcAft>
              <a:defRPr/>
            </a:pPr>
            <a:r>
              <a:rPr lang="es-AR"/>
              <a:t>Copyright © 2021 Accenture. </a:t>
            </a:r>
            <a:r>
              <a:rPr lang="es-AR" err="1"/>
              <a:t>All</a:t>
            </a:r>
            <a:r>
              <a:rPr lang="es-AR"/>
              <a:t> </a:t>
            </a:r>
            <a:r>
              <a:rPr lang="es-AR" err="1"/>
              <a:t>rights</a:t>
            </a:r>
            <a:r>
              <a:rPr lang="es-AR"/>
              <a:t> </a:t>
            </a:r>
            <a:r>
              <a:rPr lang="es-AR" err="1"/>
              <a:t>reserved</a:t>
            </a:r>
            <a:r>
              <a:rPr lang="es-AR"/>
              <a:t>.</a:t>
            </a:r>
          </a:p>
        </p:txBody>
      </p:sp>
      <p:sp>
        <p:nvSpPr>
          <p:cNvPr id="5" name="Slide Number Placeholder 4">
            <a:extLst>
              <a:ext uri="{FF2B5EF4-FFF2-40B4-BE49-F238E27FC236}">
                <a16:creationId xmlns:a16="http://schemas.microsoft.com/office/drawing/2014/main" id="{B4D3FF4E-2EF4-47FB-8B71-C2754BB30B0E}"/>
              </a:ext>
            </a:extLst>
          </p:cNvPr>
          <p:cNvSpPr>
            <a:spLocks noGrp="1"/>
          </p:cNvSpPr>
          <p:nvPr>
            <p:ph type="sldNum" sz="quarter" idx="27"/>
          </p:nvPr>
        </p:nvSpPr>
        <p:spPr/>
        <p:txBody>
          <a:bodyPr/>
          <a:lstStyle/>
          <a:p>
            <a:fld id="{D735D337-8C55-4B99-9AB7-D79F1CEFE5E7}" type="slidenum">
              <a:rPr lang="es-AR" smtClean="0"/>
              <a:pPr/>
              <a:t>‹Nº›</a:t>
            </a:fld>
            <a:endParaRPr lang="es-AR"/>
          </a:p>
        </p:txBody>
      </p:sp>
      <p:sp>
        <p:nvSpPr>
          <p:cNvPr id="2" name="Title 1">
            <a:extLst>
              <a:ext uri="{FF2B5EF4-FFF2-40B4-BE49-F238E27FC236}">
                <a16:creationId xmlns:a16="http://schemas.microsoft.com/office/drawing/2014/main" id="{A3A07D8F-267A-446B-81D1-9F0CDD44C73C}"/>
              </a:ext>
            </a:extLst>
          </p:cNvPr>
          <p:cNvSpPr>
            <a:spLocks noGrp="1"/>
          </p:cNvSpPr>
          <p:nvPr>
            <p:ph type="title" hasCustomPrompt="1"/>
          </p:nvPr>
        </p:nvSpPr>
        <p:spPr>
          <a:xfrm>
            <a:off x="946800" y="637200"/>
            <a:ext cx="5684283" cy="1173931"/>
          </a:xfrm>
        </p:spPr>
        <p:txBody>
          <a:bodyPr/>
          <a:lstStyle>
            <a:lvl1pPr>
              <a:defRPr sz="4400"/>
            </a:lvl1pPr>
          </a:lstStyle>
          <a:p>
            <a:r>
              <a:rPr lang="es-AR" err="1"/>
              <a:t>Click</a:t>
            </a:r>
            <a:r>
              <a:rPr lang="es-AR"/>
              <a:t> </a:t>
            </a:r>
            <a:r>
              <a:rPr lang="es-AR" err="1"/>
              <a:t>to</a:t>
            </a:r>
            <a:r>
              <a:rPr lang="es-AR"/>
              <a:t> </a:t>
            </a:r>
            <a:r>
              <a:rPr lang="es-AR" err="1"/>
              <a:t>edit</a:t>
            </a:r>
            <a:r>
              <a:rPr lang="es-AR"/>
              <a:t> </a:t>
            </a:r>
            <a:br>
              <a:rPr lang="es-AR"/>
            </a:br>
            <a:r>
              <a:rPr lang="es-AR"/>
              <a:t>Master </a:t>
            </a:r>
            <a:r>
              <a:rPr lang="es-AR" err="1"/>
              <a:t>title</a:t>
            </a:r>
            <a:r>
              <a:rPr lang="es-AR"/>
              <a:t> </a:t>
            </a:r>
            <a:r>
              <a:rPr lang="es-AR" err="1"/>
              <a:t>style</a:t>
            </a:r>
            <a:endParaRPr lang="es-AR"/>
          </a:p>
        </p:txBody>
      </p:sp>
      <p:sp>
        <p:nvSpPr>
          <p:cNvPr id="6" name="Heading 1">
            <a:extLst>
              <a:ext uri="{FF2B5EF4-FFF2-40B4-BE49-F238E27FC236}">
                <a16:creationId xmlns:a16="http://schemas.microsoft.com/office/drawing/2014/main" id="{FC071CC6-894E-4944-AE11-655EDC8E96C0}"/>
              </a:ext>
            </a:extLst>
          </p:cNvPr>
          <p:cNvSpPr>
            <a:spLocks noGrp="1"/>
          </p:cNvSpPr>
          <p:nvPr>
            <p:ph type="body" sz="quarter" idx="28" hasCustomPrompt="1"/>
          </p:nvPr>
        </p:nvSpPr>
        <p:spPr>
          <a:xfrm>
            <a:off x="976048" y="2488327"/>
            <a:ext cx="1978026" cy="341632"/>
          </a:xfrm>
        </p:spPr>
        <p:txBody>
          <a:bodyPr>
            <a:spAutoFit/>
          </a:bodyPr>
          <a:lstStyle>
            <a:lvl1pPr>
              <a:defRPr sz="1800">
                <a:solidFill>
                  <a:schemeClr val="accent2"/>
                </a:solidFill>
              </a:defRPr>
            </a:lvl1pPr>
          </a:lstStyle>
          <a:p>
            <a:pPr lvl="0"/>
            <a:r>
              <a:rPr lang="es-AR" err="1"/>
              <a:t>Insert</a:t>
            </a:r>
            <a:r>
              <a:rPr lang="es-AR"/>
              <a:t> </a:t>
            </a:r>
            <a:r>
              <a:rPr lang="es-AR" err="1"/>
              <a:t>heading</a:t>
            </a:r>
            <a:endParaRPr lang="es-AR"/>
          </a:p>
        </p:txBody>
      </p:sp>
      <p:sp>
        <p:nvSpPr>
          <p:cNvPr id="14" name="Text Placeholder 1">
            <a:extLst>
              <a:ext uri="{FF2B5EF4-FFF2-40B4-BE49-F238E27FC236}">
                <a16:creationId xmlns:a16="http://schemas.microsoft.com/office/drawing/2014/main" id="{ADDC2BD0-72F3-4F13-BD42-91D7F47C67CB}"/>
              </a:ext>
            </a:extLst>
          </p:cNvPr>
          <p:cNvSpPr>
            <a:spLocks noGrp="1"/>
          </p:cNvSpPr>
          <p:nvPr>
            <p:ph type="body" sz="quarter" idx="23"/>
          </p:nvPr>
        </p:nvSpPr>
        <p:spPr>
          <a:xfrm>
            <a:off x="3333750" y="2488327"/>
            <a:ext cx="3292026" cy="738000"/>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s-AR" err="1"/>
              <a:t>Click</a:t>
            </a:r>
            <a:r>
              <a:rPr lang="es-AR"/>
              <a:t> </a:t>
            </a:r>
            <a:r>
              <a:rPr lang="es-AR" err="1"/>
              <a:t>to</a:t>
            </a:r>
            <a:r>
              <a:rPr lang="es-AR"/>
              <a:t> </a:t>
            </a:r>
            <a:r>
              <a:rPr lang="es-AR" err="1"/>
              <a:t>edit</a:t>
            </a:r>
            <a:r>
              <a:rPr lang="es-AR"/>
              <a:t> Master </a:t>
            </a:r>
            <a:r>
              <a:rPr lang="es-AR" err="1"/>
              <a:t>text</a:t>
            </a:r>
            <a:r>
              <a:rPr lang="es-AR"/>
              <a:t> </a:t>
            </a:r>
            <a:r>
              <a:rPr lang="es-AR" err="1"/>
              <a:t>styles</a:t>
            </a:r>
            <a:endParaRPr lang="es-AR"/>
          </a:p>
          <a:p>
            <a:pPr lvl="1"/>
            <a:r>
              <a:rPr lang="es-AR" err="1"/>
              <a:t>Second</a:t>
            </a:r>
            <a:r>
              <a:rPr lang="es-AR"/>
              <a:t> </a:t>
            </a:r>
            <a:r>
              <a:rPr lang="es-AR" err="1"/>
              <a:t>level</a:t>
            </a:r>
            <a:endParaRPr lang="es-AR"/>
          </a:p>
        </p:txBody>
      </p:sp>
      <p:sp>
        <p:nvSpPr>
          <p:cNvPr id="17" name="Heading 2">
            <a:extLst>
              <a:ext uri="{FF2B5EF4-FFF2-40B4-BE49-F238E27FC236}">
                <a16:creationId xmlns:a16="http://schemas.microsoft.com/office/drawing/2014/main" id="{DBE68754-8C10-4A6C-80A5-FF9BCDFE9F2B}"/>
              </a:ext>
            </a:extLst>
          </p:cNvPr>
          <p:cNvSpPr>
            <a:spLocks noGrp="1"/>
          </p:cNvSpPr>
          <p:nvPr>
            <p:ph type="body" sz="quarter" idx="29" hasCustomPrompt="1"/>
          </p:nvPr>
        </p:nvSpPr>
        <p:spPr>
          <a:xfrm>
            <a:off x="976048" y="3761447"/>
            <a:ext cx="1978026" cy="341632"/>
          </a:xfrm>
        </p:spPr>
        <p:txBody>
          <a:bodyPr>
            <a:spAutoFit/>
          </a:bodyPr>
          <a:lstStyle>
            <a:lvl1pPr>
              <a:defRPr sz="1800">
                <a:solidFill>
                  <a:schemeClr val="accent2"/>
                </a:solidFill>
              </a:defRPr>
            </a:lvl1pPr>
          </a:lstStyle>
          <a:p>
            <a:pPr lvl="0"/>
            <a:r>
              <a:rPr lang="es-AR" err="1"/>
              <a:t>Insert</a:t>
            </a:r>
            <a:r>
              <a:rPr lang="es-AR"/>
              <a:t> </a:t>
            </a:r>
            <a:r>
              <a:rPr lang="es-AR" err="1"/>
              <a:t>heading</a:t>
            </a:r>
            <a:endParaRPr lang="es-AR"/>
          </a:p>
        </p:txBody>
      </p:sp>
      <p:sp>
        <p:nvSpPr>
          <p:cNvPr id="16" name="Text Placeholder 2">
            <a:extLst>
              <a:ext uri="{FF2B5EF4-FFF2-40B4-BE49-F238E27FC236}">
                <a16:creationId xmlns:a16="http://schemas.microsoft.com/office/drawing/2014/main" id="{1C05BFC5-DF6F-4F48-BDCB-DD85F99785E5}"/>
              </a:ext>
            </a:extLst>
          </p:cNvPr>
          <p:cNvSpPr>
            <a:spLocks noGrp="1"/>
          </p:cNvSpPr>
          <p:nvPr>
            <p:ph type="body" sz="quarter" idx="24"/>
          </p:nvPr>
        </p:nvSpPr>
        <p:spPr>
          <a:xfrm>
            <a:off x="3333750" y="3761447"/>
            <a:ext cx="3292026" cy="738000"/>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s-AR" err="1"/>
              <a:t>Click</a:t>
            </a:r>
            <a:r>
              <a:rPr lang="es-AR"/>
              <a:t> </a:t>
            </a:r>
            <a:r>
              <a:rPr lang="es-AR" err="1"/>
              <a:t>to</a:t>
            </a:r>
            <a:r>
              <a:rPr lang="es-AR"/>
              <a:t> </a:t>
            </a:r>
            <a:r>
              <a:rPr lang="es-AR" err="1"/>
              <a:t>edit</a:t>
            </a:r>
            <a:r>
              <a:rPr lang="es-AR"/>
              <a:t> Master </a:t>
            </a:r>
            <a:r>
              <a:rPr lang="es-AR" err="1"/>
              <a:t>text</a:t>
            </a:r>
            <a:r>
              <a:rPr lang="es-AR"/>
              <a:t> </a:t>
            </a:r>
            <a:r>
              <a:rPr lang="es-AR" err="1"/>
              <a:t>styles</a:t>
            </a:r>
            <a:endParaRPr lang="es-AR"/>
          </a:p>
          <a:p>
            <a:pPr lvl="1"/>
            <a:r>
              <a:rPr lang="es-AR" err="1"/>
              <a:t>Second</a:t>
            </a:r>
            <a:r>
              <a:rPr lang="es-AR"/>
              <a:t> </a:t>
            </a:r>
            <a:r>
              <a:rPr lang="es-AR" err="1"/>
              <a:t>level</a:t>
            </a:r>
            <a:endParaRPr lang="es-AR"/>
          </a:p>
        </p:txBody>
      </p:sp>
      <p:sp>
        <p:nvSpPr>
          <p:cNvPr id="19" name="Heading 3">
            <a:extLst>
              <a:ext uri="{FF2B5EF4-FFF2-40B4-BE49-F238E27FC236}">
                <a16:creationId xmlns:a16="http://schemas.microsoft.com/office/drawing/2014/main" id="{ECF38044-7525-4804-8C3A-6C04FA901F55}"/>
              </a:ext>
            </a:extLst>
          </p:cNvPr>
          <p:cNvSpPr>
            <a:spLocks noGrp="1"/>
          </p:cNvSpPr>
          <p:nvPr>
            <p:ph type="body" sz="quarter" idx="30" hasCustomPrompt="1"/>
          </p:nvPr>
        </p:nvSpPr>
        <p:spPr>
          <a:xfrm>
            <a:off x="976048" y="5035132"/>
            <a:ext cx="1978026" cy="341632"/>
          </a:xfrm>
        </p:spPr>
        <p:txBody>
          <a:bodyPr>
            <a:spAutoFit/>
          </a:bodyPr>
          <a:lstStyle>
            <a:lvl1pPr>
              <a:defRPr sz="1800">
                <a:solidFill>
                  <a:schemeClr val="accent2"/>
                </a:solidFill>
              </a:defRPr>
            </a:lvl1pPr>
          </a:lstStyle>
          <a:p>
            <a:pPr lvl="0"/>
            <a:r>
              <a:rPr lang="es-AR" err="1"/>
              <a:t>Insert</a:t>
            </a:r>
            <a:r>
              <a:rPr lang="es-AR"/>
              <a:t> </a:t>
            </a:r>
            <a:r>
              <a:rPr lang="es-AR" err="1"/>
              <a:t>heading</a:t>
            </a:r>
            <a:endParaRPr lang="es-AR"/>
          </a:p>
        </p:txBody>
      </p:sp>
      <p:sp>
        <p:nvSpPr>
          <p:cNvPr id="18" name="Text Placeholder 3">
            <a:extLst>
              <a:ext uri="{FF2B5EF4-FFF2-40B4-BE49-F238E27FC236}">
                <a16:creationId xmlns:a16="http://schemas.microsoft.com/office/drawing/2014/main" id="{74A4B90C-0353-4459-AADD-3DFE57988F8E}"/>
              </a:ext>
            </a:extLst>
          </p:cNvPr>
          <p:cNvSpPr>
            <a:spLocks noGrp="1"/>
          </p:cNvSpPr>
          <p:nvPr>
            <p:ph type="body" sz="quarter" idx="25"/>
          </p:nvPr>
        </p:nvSpPr>
        <p:spPr>
          <a:xfrm>
            <a:off x="3333750" y="5035132"/>
            <a:ext cx="3292026" cy="738000"/>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s-AR" err="1"/>
              <a:t>Click</a:t>
            </a:r>
            <a:r>
              <a:rPr lang="es-AR"/>
              <a:t> </a:t>
            </a:r>
            <a:r>
              <a:rPr lang="es-AR" err="1"/>
              <a:t>to</a:t>
            </a:r>
            <a:r>
              <a:rPr lang="es-AR"/>
              <a:t> </a:t>
            </a:r>
            <a:r>
              <a:rPr lang="es-AR" err="1"/>
              <a:t>edit</a:t>
            </a:r>
            <a:r>
              <a:rPr lang="es-AR"/>
              <a:t> Master </a:t>
            </a:r>
            <a:r>
              <a:rPr lang="es-AR" err="1"/>
              <a:t>text</a:t>
            </a:r>
            <a:r>
              <a:rPr lang="es-AR"/>
              <a:t> </a:t>
            </a:r>
            <a:r>
              <a:rPr lang="es-AR" err="1"/>
              <a:t>styles</a:t>
            </a:r>
            <a:endParaRPr lang="es-AR"/>
          </a:p>
          <a:p>
            <a:pPr lvl="1"/>
            <a:r>
              <a:rPr lang="es-AR" err="1"/>
              <a:t>Second</a:t>
            </a:r>
            <a:r>
              <a:rPr lang="es-AR"/>
              <a:t> </a:t>
            </a:r>
            <a:r>
              <a:rPr lang="es-AR" err="1"/>
              <a:t>level</a:t>
            </a:r>
            <a:endParaRPr lang="es-AR"/>
          </a:p>
        </p:txBody>
      </p:sp>
      <p:sp>
        <p:nvSpPr>
          <p:cNvPr id="15" name="Picture Placeholder 13">
            <a:extLst>
              <a:ext uri="{FF2B5EF4-FFF2-40B4-BE49-F238E27FC236}">
                <a16:creationId xmlns:a16="http://schemas.microsoft.com/office/drawing/2014/main" id="{06B18972-9F9D-423C-B01B-F02B13A8FCE1}"/>
              </a:ext>
            </a:extLst>
          </p:cNvPr>
          <p:cNvSpPr>
            <a:spLocks noGrp="1"/>
          </p:cNvSpPr>
          <p:nvPr>
            <p:ph type="pic" sz="quarter" idx="15" hasCustomPrompt="1"/>
          </p:nvPr>
        </p:nvSpPr>
        <p:spPr>
          <a:xfrm>
            <a:off x="7267576" y="0"/>
            <a:ext cx="4924424" cy="6056313"/>
          </a:xfrm>
          <a:custGeom>
            <a:avLst/>
            <a:gdLst>
              <a:gd name="connsiteX0" fmla="*/ 0 w 3662594"/>
              <a:gd name="connsiteY0" fmla="*/ 0 h 5335588"/>
              <a:gd name="connsiteX1" fmla="*/ 3662594 w 3662594"/>
              <a:gd name="connsiteY1" fmla="*/ 0 h 5335588"/>
              <a:gd name="connsiteX2" fmla="*/ 3662594 w 3662594"/>
              <a:gd name="connsiteY2" fmla="*/ 5335588 h 5335588"/>
              <a:gd name="connsiteX3" fmla="*/ 0 w 3662594"/>
              <a:gd name="connsiteY3" fmla="*/ 5335588 h 5335588"/>
            </a:gdLst>
            <a:ahLst/>
            <a:cxnLst>
              <a:cxn ang="0">
                <a:pos x="connsiteX0" y="connsiteY0"/>
              </a:cxn>
              <a:cxn ang="0">
                <a:pos x="connsiteX1" y="connsiteY1"/>
              </a:cxn>
              <a:cxn ang="0">
                <a:pos x="connsiteX2" y="connsiteY2"/>
              </a:cxn>
              <a:cxn ang="0">
                <a:pos x="connsiteX3" y="connsiteY3"/>
              </a:cxn>
            </a:cxnLst>
            <a:rect l="l" t="t" r="r" b="b"/>
            <a:pathLst>
              <a:path w="3662594" h="5335588">
                <a:moveTo>
                  <a:pt x="0" y="0"/>
                </a:moveTo>
                <a:lnTo>
                  <a:pt x="3662594" y="0"/>
                </a:lnTo>
                <a:lnTo>
                  <a:pt x="3662594" y="5335588"/>
                </a:lnTo>
                <a:lnTo>
                  <a:pt x="0" y="5335588"/>
                </a:lnTo>
                <a:close/>
              </a:path>
            </a:pathLst>
          </a:custGeom>
          <a:solidFill>
            <a:schemeClr val="tx1">
              <a:lumMod val="65000"/>
              <a:lumOff val="35000"/>
            </a:schemeClr>
          </a:solidFill>
        </p:spPr>
        <p:txBody>
          <a:bodyPr vert="horz" wrap="square" lIns="720000" tIns="0" rIns="720000" bIns="900000" rtlCol="0" anchor="ctr" anchorCtr="0">
            <a:noAutofit/>
          </a:bodyPr>
          <a:lstStyle>
            <a:lvl1pPr algn="ctr">
              <a:spcBef>
                <a:spcPts val="0"/>
              </a:spcBef>
              <a:defRPr lang="en-US" sz="1600" b="0" cap="none" baseline="0">
                <a:solidFill>
                  <a:schemeClr val="bg2">
                    <a:lumMod val="75000"/>
                  </a:schemeClr>
                </a:solidFill>
                <a:latin typeface="+mn-lt"/>
              </a:defRPr>
            </a:lvl1pPr>
          </a:lstStyle>
          <a:p>
            <a:pPr lvl="0">
              <a:spcBef>
                <a:spcPts val="0"/>
              </a:spcBef>
            </a:pPr>
            <a:r>
              <a:rPr lang="es-AR" err="1"/>
              <a:t>Click</a:t>
            </a:r>
            <a:r>
              <a:rPr lang="es-AR"/>
              <a:t> </a:t>
            </a:r>
            <a:r>
              <a:rPr lang="es-AR" err="1"/>
              <a:t>on</a:t>
            </a:r>
            <a:r>
              <a:rPr lang="es-AR"/>
              <a:t> </a:t>
            </a:r>
            <a:r>
              <a:rPr lang="es-AR" err="1"/>
              <a:t>the</a:t>
            </a:r>
            <a:r>
              <a:rPr lang="es-AR"/>
              <a:t> </a:t>
            </a:r>
            <a:r>
              <a:rPr lang="es-AR" err="1"/>
              <a:t>icon</a:t>
            </a:r>
            <a:r>
              <a:rPr lang="es-AR"/>
              <a:t> </a:t>
            </a:r>
            <a:r>
              <a:rPr lang="es-AR" err="1"/>
              <a:t>or</a:t>
            </a:r>
            <a:r>
              <a:rPr lang="es-AR"/>
              <a:t> drag </a:t>
            </a:r>
            <a:r>
              <a:rPr lang="es-AR" err="1"/>
              <a:t>image</a:t>
            </a:r>
            <a:r>
              <a:rPr lang="es-AR"/>
              <a:t> </a:t>
            </a:r>
            <a:br>
              <a:rPr lang="es-AR"/>
            </a:br>
            <a:r>
              <a:rPr lang="es-AR" err="1"/>
              <a:t>to</a:t>
            </a:r>
            <a:r>
              <a:rPr lang="es-AR"/>
              <a:t> </a:t>
            </a:r>
            <a:r>
              <a:rPr lang="es-AR" err="1"/>
              <a:t>insert</a:t>
            </a:r>
            <a:r>
              <a:rPr lang="es-AR"/>
              <a:t> </a:t>
            </a:r>
            <a:r>
              <a:rPr lang="es-AR" err="1"/>
              <a:t>an</a:t>
            </a:r>
            <a:r>
              <a:rPr lang="es-AR"/>
              <a:t> </a:t>
            </a:r>
            <a:r>
              <a:rPr lang="es-AR" err="1"/>
              <a:t>image</a:t>
            </a:r>
            <a:r>
              <a:rPr lang="es-AR"/>
              <a:t> </a:t>
            </a:r>
          </a:p>
        </p:txBody>
      </p:sp>
    </p:spTree>
    <p:extLst>
      <p:ext uri="{BB962C8B-B14F-4D97-AF65-F5344CB8AC3E}">
        <p14:creationId xmlns:p14="http://schemas.microsoft.com/office/powerpoint/2010/main" val="2712794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626308C-D72B-44ED-B851-7C27082C4B16}"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75F183A-E288-4F10-BE34-3254C4B31A04}"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D30B1C3-B417-4ACE-9167-916EFB81DC17}"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86136C0-528A-4C74-BAEC-082EFAF86D51}" type="datetime1">
              <a:rPr lang="es-ES" noProof="0" smtClean="0"/>
              <a:t>21/03/2024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Título de la presentación</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3CEB3F9C-CC28-4BCA-8DB0-AC6E5A8EF94F}" type="datetime1">
              <a:rPr lang="es-ES" noProof="0" smtClean="0"/>
              <a:t>21/03/2024</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9"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 id="2147483698" r:id="rId47"/>
    <p:sldLayoutId id="2147483699" r:id="rId48"/>
    <p:sldLayoutId id="2147483700" r:id="rId49"/>
    <p:sldLayoutId id="2147483701" r:id="rId5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0.xml"/><Relationship Id="rId6" Type="http://schemas.microsoft.com/office/2007/relationships/hdphoto" Target="../media/hdphoto3.wdp"/><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kql4d6c2-5000.uks1.devtunnels.ms/" TargetMode="External"/><Relationship Id="rId5" Type="http://schemas.openxmlformats.org/officeDocument/2006/relationships/image" Target="../media/image43.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8.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hyperlink" Target="https://www.pngall.com/settings-png/download/37476" TargetMode="External"/><Relationship Id="rId4" Type="http://schemas.openxmlformats.org/officeDocument/2006/relationships/image" Target="../media/image46.sv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3.svg"/><Relationship Id="rId2" Type="http://schemas.openxmlformats.org/officeDocument/2006/relationships/notesSlide" Target="../notesSlides/notesSlide16.xml"/><Relationship Id="rId1" Type="http://schemas.openxmlformats.org/officeDocument/2006/relationships/slideLayout" Target="../slideLayouts/slideLayout48.xml"/><Relationship Id="rId6" Type="http://schemas.openxmlformats.org/officeDocument/2006/relationships/image" Target="../media/image48.sv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hyperlink" Target="https://www.pngall.com/settings-png/download/37476" TargetMode="External"/><Relationship Id="rId4" Type="http://schemas.openxmlformats.org/officeDocument/2006/relationships/image" Target="../media/image46.sv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53.svg"/><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58.sv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4.svg"/></Relationships>
</file>

<file path=ppt/slides/_rels/slide2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82.svg"/></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1</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687945" y="4875788"/>
            <a:ext cx="8816109" cy="795073"/>
          </a:xfrm>
        </p:spPr>
        <p:txBody>
          <a:bodyPr rtlCol="0">
            <a:normAutofit/>
          </a:bodyPr>
          <a:lstStyle/>
          <a:p>
            <a:pPr algn="ctr"/>
            <a:r>
              <a:rPr lang="es-AR" sz="4000" b="0" i="0" dirty="0">
                <a:effectLst/>
                <a:latin typeface="Arial Black" panose="020B0A04020102020204" pitchFamily="34" charset="0"/>
              </a:rPr>
              <a:t>ANÁLISIS DE INTERACCIONES</a:t>
            </a:r>
            <a:endParaRPr lang="es-ES" sz="400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118E8A-6B5C-D577-3A46-3769AC16F998}"/>
              </a:ext>
            </a:extLst>
          </p:cNvPr>
          <p:cNvSpPr/>
          <p:nvPr/>
        </p:nvSpPr>
        <p:spPr>
          <a:xfrm>
            <a:off x="1894744" y="7975932"/>
            <a:ext cx="2116183" cy="339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Este </a:t>
            </a:r>
            <a:r>
              <a:rPr kumimoji="0" lang="es-AR" sz="1800" b="0" i="0" u="none" strike="noStrike" kern="1200" cap="none" spc="0" normalizeH="0" baseline="0" noProof="0" err="1">
                <a:ln>
                  <a:noFill/>
                </a:ln>
                <a:solidFill>
                  <a:prstClr val="white"/>
                </a:solidFill>
                <a:effectLst/>
                <a:uLnTx/>
                <a:uFillTx/>
                <a:latin typeface="Calibri" panose="020F0502020204030204"/>
                <a:ea typeface="+mn-ea"/>
                <a:cs typeface="+mn-cs"/>
              </a:rPr>
              <a:t>slide</a:t>
            </a: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 debería de ser un zoom up de la ultima parte del </a:t>
            </a:r>
            <a:r>
              <a:rPr kumimoji="0" lang="es-AR" sz="1800" b="0" i="0" u="none" strike="noStrike" kern="1200" cap="none" spc="0" normalizeH="0" baseline="0" noProof="0" err="1">
                <a:ln>
                  <a:noFill/>
                </a:ln>
                <a:solidFill>
                  <a:prstClr val="white"/>
                </a:solidFill>
                <a:effectLst/>
                <a:uLnTx/>
                <a:uFillTx/>
                <a:latin typeface="Calibri" panose="020F0502020204030204"/>
                <a:ea typeface="+mn-ea"/>
                <a:cs typeface="+mn-cs"/>
              </a:rPr>
              <a:t>slide</a:t>
            </a: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 4 como una referencia, y luego que la respuesta sea la que esta encuadrada, que seria el mensaje a destacar de este </a:t>
            </a:r>
            <a:r>
              <a:rPr kumimoji="0" lang="es-AR" sz="1800" b="0" i="0" u="none" strike="noStrike" kern="1200" cap="none" spc="0" normalizeH="0" baseline="0" noProof="0" err="1">
                <a:ln>
                  <a:noFill/>
                </a:ln>
                <a:solidFill>
                  <a:prstClr val="white"/>
                </a:solidFill>
                <a:effectLst/>
                <a:uLnTx/>
                <a:uFillTx/>
                <a:latin typeface="Calibri" panose="020F0502020204030204"/>
                <a:ea typeface="+mn-ea"/>
                <a:cs typeface="+mn-cs"/>
              </a:rPr>
              <a:t>slide</a:t>
            </a: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2" name="Rectangle 1">
            <a:extLst>
              <a:ext uri="{FF2B5EF4-FFF2-40B4-BE49-F238E27FC236}">
                <a16:creationId xmlns:a16="http://schemas.microsoft.com/office/drawing/2014/main" id="{F04CB782-1D6C-4D4D-4DD8-1CE028B114F2}"/>
              </a:ext>
            </a:extLst>
          </p:cNvPr>
          <p:cNvSpPr/>
          <p:nvPr/>
        </p:nvSpPr>
        <p:spPr>
          <a:xfrm>
            <a:off x="-391569" y="8134940"/>
            <a:ext cx="2002420" cy="1435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TO DO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Mejorar </a:t>
            </a:r>
            <a:r>
              <a:rPr kumimoji="0" lang="es-AR" sz="1800" b="0" i="0" u="none" strike="noStrike" kern="1200" cap="none" spc="0" normalizeH="0" baseline="0" noProof="0" err="1">
                <a:ln>
                  <a:noFill/>
                </a:ln>
                <a:solidFill>
                  <a:prstClr val="white"/>
                </a:solidFill>
                <a:effectLst/>
                <a:uLnTx/>
                <a:uFillTx/>
                <a:latin typeface="Calibri" panose="020F0502020204030204"/>
                <a:ea typeface="+mn-ea"/>
                <a:cs typeface="+mn-cs"/>
              </a:rPr>
              <a:t>template</a:t>
            </a: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 solo diseño estético, </a:t>
            </a:r>
            <a:r>
              <a:rPr kumimoji="0" lang="es-AR" sz="1800" b="0" i="0" u="none" strike="noStrike" kern="1200" cap="none" spc="0" normalizeH="0" baseline="0" noProof="0" err="1">
                <a:ln>
                  <a:noFill/>
                </a:ln>
                <a:solidFill>
                  <a:prstClr val="white"/>
                </a:solidFill>
                <a:effectLst/>
                <a:uLnTx/>
                <a:uFillTx/>
                <a:latin typeface="Calibri" panose="020F0502020204030204"/>
                <a:ea typeface="+mn-ea"/>
                <a:cs typeface="+mn-cs"/>
              </a:rPr>
              <a:t>wording</a:t>
            </a: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 esta ok</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9A1C88F-C151-84CA-C4DA-6CE8158DF3D2}"/>
              </a:ext>
            </a:extLst>
          </p:cNvPr>
          <p:cNvPicPr>
            <a:picLocks noChangeAspect="1"/>
          </p:cNvPicPr>
          <p:nvPr/>
        </p:nvPicPr>
        <p:blipFill>
          <a:blip r:embed="rId3"/>
          <a:stretch>
            <a:fillRect/>
          </a:stretch>
        </p:blipFill>
        <p:spPr>
          <a:xfrm>
            <a:off x="5227432" y="7630473"/>
            <a:ext cx="1314518" cy="3130711"/>
          </a:xfrm>
          <a:prstGeom prst="rect">
            <a:avLst/>
          </a:prstGeom>
        </p:spPr>
      </p:pic>
      <p:cxnSp>
        <p:nvCxnSpPr>
          <p:cNvPr id="9" name="Straight Arrow Connector 8">
            <a:extLst>
              <a:ext uri="{FF2B5EF4-FFF2-40B4-BE49-F238E27FC236}">
                <a16:creationId xmlns:a16="http://schemas.microsoft.com/office/drawing/2014/main" id="{07C68763-0265-1F2A-1850-B02D5A9E809F}"/>
              </a:ext>
            </a:extLst>
          </p:cNvPr>
          <p:cNvCxnSpPr/>
          <p:nvPr/>
        </p:nvCxnSpPr>
        <p:spPr>
          <a:xfrm flipV="1">
            <a:off x="3861326" y="7822283"/>
            <a:ext cx="1240972" cy="72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62A8BD5-F865-E969-99DC-FF89069A532A}"/>
              </a:ext>
            </a:extLst>
          </p:cNvPr>
          <p:cNvSpPr/>
          <p:nvPr/>
        </p:nvSpPr>
        <p:spPr>
          <a:xfrm rot="10800000">
            <a:off x="-2" y="-1"/>
            <a:ext cx="2038697" cy="6848706"/>
          </a:xfrm>
          <a:prstGeom prst="rect">
            <a:avLst/>
          </a:prstGeom>
          <a:solidFill>
            <a:srgbClr val="1421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0" cap="none" spc="0" normalizeH="0" baseline="0" noProof="0">
              <a:ln>
                <a:noFill/>
              </a:ln>
              <a:solidFill>
                <a:prstClr val="white"/>
              </a:solidFill>
              <a:effectLst/>
              <a:uLnTx/>
              <a:uFillTx/>
              <a:latin typeface="Fira Sans SemiBold" panose="020B0603050000020004" pitchFamily="34" charset="0"/>
              <a:ea typeface="+mn-ea"/>
              <a:cs typeface="+mn-cs"/>
            </a:endParaRPr>
          </a:p>
        </p:txBody>
      </p:sp>
      <p:sp>
        <p:nvSpPr>
          <p:cNvPr id="16" name="Text Box 14">
            <a:extLst>
              <a:ext uri="{FF2B5EF4-FFF2-40B4-BE49-F238E27FC236}">
                <a16:creationId xmlns:a16="http://schemas.microsoft.com/office/drawing/2014/main" id="{438633C3-1630-CA65-2C1F-6DE8A9E4D3BC}"/>
              </a:ext>
            </a:extLst>
          </p:cNvPr>
          <p:cNvSpPr txBox="1">
            <a:spLocks noChangeArrowheads="1"/>
          </p:cNvSpPr>
          <p:nvPr/>
        </p:nvSpPr>
        <p:spPr bwMode="gray">
          <a:xfrm>
            <a:off x="208860" y="1852811"/>
            <a:ext cx="1626670" cy="709202"/>
          </a:xfrm>
          <a:prstGeom prst="rect">
            <a:avLst/>
          </a:prstGeom>
          <a:noFill/>
          <a:ln w="12700" algn="ctr">
            <a:noFill/>
            <a:miter lim="800000"/>
            <a:headEnd type="none" w="sm" len="sm"/>
            <a:tailEnd type="none" w="sm" len="sm"/>
          </a:ln>
          <a:effectLst/>
        </p:spPr>
        <p:txBody>
          <a:bodyPr wrap="square" lIns="0" tIns="0" rIns="0" bIns="0" anchor="t">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ct val="90000"/>
              </a:lnSpc>
              <a:spcBef>
                <a:spcPts val="0"/>
              </a:spcBef>
              <a:spcAft>
                <a:spcPts val="600"/>
              </a:spcAft>
              <a:buClr>
                <a:srgbClr val="FFFFFF"/>
              </a:buClr>
              <a:buSzTx/>
              <a:buFont typeface="Wingdings" pitchFamily="2" charset="2"/>
              <a:buNone/>
              <a:tabLst/>
              <a:defRPr/>
            </a:pPr>
            <a:endParaRPr kumimoji="0" lang="es-AR" sz="18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p:txBody>
      </p:sp>
      <p:sp>
        <p:nvSpPr>
          <p:cNvPr id="17" name="Rectangle 16">
            <a:extLst>
              <a:ext uri="{FF2B5EF4-FFF2-40B4-BE49-F238E27FC236}">
                <a16:creationId xmlns:a16="http://schemas.microsoft.com/office/drawing/2014/main" id="{1D03496B-842A-2366-6925-C115A44EBE3B}"/>
              </a:ext>
            </a:extLst>
          </p:cNvPr>
          <p:cNvSpPr/>
          <p:nvPr/>
        </p:nvSpPr>
        <p:spPr>
          <a:xfrm>
            <a:off x="0" y="2945528"/>
            <a:ext cx="2038698" cy="748894"/>
          </a:xfrm>
          <a:prstGeom prst="rect">
            <a:avLst/>
          </a:prstGeom>
          <a:solidFill>
            <a:srgbClr val="2898EE"/>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Graphik"/>
              <a:ea typeface="+mn-ea"/>
              <a:cs typeface="+mn-cs"/>
            </a:endParaRPr>
          </a:p>
        </p:txBody>
      </p:sp>
      <p:sp>
        <p:nvSpPr>
          <p:cNvPr id="18" name="Text Box 14">
            <a:extLst>
              <a:ext uri="{FF2B5EF4-FFF2-40B4-BE49-F238E27FC236}">
                <a16:creationId xmlns:a16="http://schemas.microsoft.com/office/drawing/2014/main" id="{4704271F-F578-9A25-79B3-3749AE1C0667}"/>
              </a:ext>
            </a:extLst>
          </p:cNvPr>
          <p:cNvSpPr txBox="1">
            <a:spLocks noChangeArrowheads="1"/>
          </p:cNvSpPr>
          <p:nvPr/>
        </p:nvSpPr>
        <p:spPr bwMode="gray">
          <a:xfrm>
            <a:off x="151409" y="3225063"/>
            <a:ext cx="1609685" cy="3511188"/>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lvl="0" indent="0" algn="ctr" fontAlgn="base">
              <a:lnSpc>
                <a:spcPts val="1400"/>
              </a:lnSpc>
              <a:buClr>
                <a:srgbClr val="FFFFFF"/>
              </a:buClr>
              <a:buNone/>
              <a:defRPr/>
            </a:pPr>
            <a:r>
              <a:rPr kumimoji="0" lang="es-AR" sz="1400" b="1" i="0" u="none" strike="noStrike" kern="1200" cap="none" spc="0" normalizeH="0" baseline="0" noProof="0" dirty="0">
                <a:ln>
                  <a:noFill/>
                </a:ln>
                <a:solidFill>
                  <a:schemeClr val="bg1"/>
                </a:solidFill>
                <a:effectLst/>
                <a:uLnTx/>
                <a:uFillTx/>
                <a:latin typeface="Graphik"/>
                <a:ea typeface="Roboto Light" panose="02000000000000000000" pitchFamily="2" charset="0"/>
                <a:cs typeface="Arial" pitchFamily="34" charset="0"/>
              </a:rPr>
              <a:t>Modelo supervisado</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400" b="1" i="0" u="none" strike="noStrike" kern="1200" cap="none" spc="0" normalizeH="0" baseline="0" noProof="0" dirty="0">
              <a:ln>
                <a:noFill/>
              </a:ln>
              <a:solidFill>
                <a:srgbClr val="7030A0"/>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400" b="1"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600"/>
              </a:lnSpc>
              <a:spcBef>
                <a:spcPts val="100"/>
              </a:spcBef>
              <a:spcAft>
                <a:spcPts val="100"/>
              </a:spcAft>
              <a:buClr>
                <a:srgbClr val="FFFFFF"/>
              </a:buClr>
              <a:buSzTx/>
              <a:buFont typeface="Wingdings" pitchFamily="2" charset="2"/>
              <a:buNone/>
              <a:tabLst/>
              <a:defRPr/>
            </a:pPr>
            <a:r>
              <a:rPr kumimoji="0" lang="es-AR" sz="14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rPr>
              <a:t>Nuestro modelo predice la cantidad de llamados que ingresaran en un determinado día, el objetivo es conocer la información</a:t>
            </a:r>
            <a:r>
              <a:rPr lang="es-AR" sz="1400" dirty="0" err="1">
                <a:solidFill>
                  <a:srgbClr val="FFFFFF"/>
                </a:solidFill>
                <a:latin typeface="Graphik"/>
                <a:ea typeface="Roboto Light" panose="02000000000000000000" pitchFamily="2" charset="0"/>
              </a:rPr>
              <a:t>ón</a:t>
            </a:r>
            <a:r>
              <a:rPr lang="es-AR" sz="1400" dirty="0">
                <a:solidFill>
                  <a:srgbClr val="FFFFFF"/>
                </a:solidFill>
                <a:latin typeface="Graphik"/>
                <a:ea typeface="Roboto Light" panose="02000000000000000000" pitchFamily="2" charset="0"/>
              </a:rPr>
              <a:t> para asignar a los agentes con una distribución que permita mejorar el SLA.</a:t>
            </a:r>
            <a:endParaRPr kumimoji="0" lang="es-AR" sz="14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p:txBody>
      </p:sp>
      <p:pic>
        <p:nvPicPr>
          <p:cNvPr id="20" name="Picture 19">
            <a:extLst>
              <a:ext uri="{FF2B5EF4-FFF2-40B4-BE49-F238E27FC236}">
                <a16:creationId xmlns:a16="http://schemas.microsoft.com/office/drawing/2014/main" id="{A6E5E031-6EE9-3A49-8550-BEF36D28A65E}"/>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1894745" y="2637782"/>
            <a:ext cx="1440154" cy="1440154"/>
          </a:xfrm>
          <a:prstGeom prst="rect">
            <a:avLst/>
          </a:prstGeom>
        </p:spPr>
      </p:pic>
      <p:pic>
        <p:nvPicPr>
          <p:cNvPr id="26" name="Picture 25">
            <a:extLst>
              <a:ext uri="{FF2B5EF4-FFF2-40B4-BE49-F238E27FC236}">
                <a16:creationId xmlns:a16="http://schemas.microsoft.com/office/drawing/2014/main" id="{1D8A9B68-6611-E602-8ABF-F31ADDE1A0EE}"/>
              </a:ext>
            </a:extLst>
          </p:cNvPr>
          <p:cNvPicPr>
            <a:picLocks noChangeAspect="1"/>
          </p:cNvPicPr>
          <p:nvPr/>
        </p:nvPicPr>
        <p:blipFill rotWithShape="1">
          <a:blip r:embed="rId5">
            <a:alphaModFix amt="50000"/>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l="36542" t="13395" r="14876" b="667"/>
          <a:stretch/>
        </p:blipFill>
        <p:spPr>
          <a:xfrm>
            <a:off x="6037864" y="632264"/>
            <a:ext cx="5923280" cy="5593472"/>
          </a:xfrm>
          <a:prstGeom prst="rect">
            <a:avLst/>
          </a:prstGeom>
        </p:spPr>
      </p:pic>
      <p:sp>
        <p:nvSpPr>
          <p:cNvPr id="54" name="TextBox 53">
            <a:extLst>
              <a:ext uri="{FF2B5EF4-FFF2-40B4-BE49-F238E27FC236}">
                <a16:creationId xmlns:a16="http://schemas.microsoft.com/office/drawing/2014/main" id="{ED15E855-39B3-EDF5-F19F-961F8BF767D6}"/>
              </a:ext>
            </a:extLst>
          </p:cNvPr>
          <p:cNvSpPr txBox="1"/>
          <p:nvPr/>
        </p:nvSpPr>
        <p:spPr>
          <a:xfrm>
            <a:off x="3534145" y="2114075"/>
            <a:ext cx="3212074" cy="1569660"/>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2400" dirty="0">
                <a:solidFill>
                  <a:prstClr val="white"/>
                </a:solidFill>
                <a:highlight>
                  <a:srgbClr val="0CBCCC"/>
                </a:highlight>
                <a:latin typeface="Graphik Black"/>
              </a:rPr>
              <a:t>MODELO DE SERIES TEMPORALES UTILIZANDO REGRESION LINEAL EN PYTHON</a:t>
            </a:r>
          </a:p>
        </p:txBody>
      </p:sp>
      <p:pic>
        <p:nvPicPr>
          <p:cNvPr id="6" name="Imagen 5" descr="Texto&#10;&#10;Descripción generada automáticamente con confianza media">
            <a:extLst>
              <a:ext uri="{FF2B5EF4-FFF2-40B4-BE49-F238E27FC236}">
                <a16:creationId xmlns:a16="http://schemas.microsoft.com/office/drawing/2014/main" id="{D9A43599-C922-E1BA-9E83-D0328A8732CF}"/>
              </a:ext>
            </a:extLst>
          </p:cNvPr>
          <p:cNvPicPr>
            <a:picLocks noChangeAspect="1"/>
          </p:cNvPicPr>
          <p:nvPr/>
        </p:nvPicPr>
        <p:blipFill>
          <a:blip r:embed="rId7"/>
          <a:stretch>
            <a:fillRect/>
          </a:stretch>
        </p:blipFill>
        <p:spPr>
          <a:xfrm>
            <a:off x="208858" y="947139"/>
            <a:ext cx="1590069" cy="1044313"/>
          </a:xfrm>
          <a:prstGeom prst="rect">
            <a:avLst/>
          </a:prstGeom>
        </p:spPr>
      </p:pic>
      <p:pic>
        <p:nvPicPr>
          <p:cNvPr id="10" name="Imagen 9">
            <a:extLst>
              <a:ext uri="{FF2B5EF4-FFF2-40B4-BE49-F238E27FC236}">
                <a16:creationId xmlns:a16="http://schemas.microsoft.com/office/drawing/2014/main" id="{7DAA9FAF-34CD-F748-D7EC-DF961C544FB0}"/>
              </a:ext>
            </a:extLst>
          </p:cNvPr>
          <p:cNvPicPr>
            <a:picLocks noChangeAspect="1"/>
          </p:cNvPicPr>
          <p:nvPr/>
        </p:nvPicPr>
        <p:blipFill>
          <a:blip r:embed="rId8">
            <a:alphaModFix amt="85000"/>
          </a:blip>
          <a:stretch>
            <a:fillRect/>
          </a:stretch>
        </p:blipFill>
        <p:spPr>
          <a:xfrm>
            <a:off x="8011956" y="1211582"/>
            <a:ext cx="3699538" cy="3467891"/>
          </a:xfrm>
          <a:prstGeom prst="rect">
            <a:avLst/>
          </a:prstGeom>
        </p:spPr>
      </p:pic>
      <p:sp>
        <p:nvSpPr>
          <p:cNvPr id="13" name="CuadroTexto 12">
            <a:extLst>
              <a:ext uri="{FF2B5EF4-FFF2-40B4-BE49-F238E27FC236}">
                <a16:creationId xmlns:a16="http://schemas.microsoft.com/office/drawing/2014/main" id="{C5A4746B-4AED-3CDF-D574-46BFDCB8E0B5}"/>
              </a:ext>
            </a:extLst>
          </p:cNvPr>
          <p:cNvSpPr txBox="1"/>
          <p:nvPr/>
        </p:nvSpPr>
        <p:spPr>
          <a:xfrm>
            <a:off x="2952835" y="4241696"/>
            <a:ext cx="4185249" cy="1077218"/>
          </a:xfrm>
          <a:prstGeom prst="rect">
            <a:avLst/>
          </a:prstGeom>
          <a:noFill/>
        </p:spPr>
        <p:txBody>
          <a:bodyPr wrap="square">
            <a:spAutoFit/>
          </a:bodyPr>
          <a:lstStyle/>
          <a:p>
            <a:pPr algn="ctr"/>
            <a:r>
              <a:rPr lang="es-AR" sz="2400" dirty="0">
                <a:latin typeface="Graphik Black"/>
              </a:rPr>
              <a:t>Mean Absolute Error (MAE): 7.4</a:t>
            </a:r>
          </a:p>
          <a:p>
            <a:pPr algn="ctr"/>
            <a:endParaRPr lang="es-AR" sz="1600" dirty="0">
              <a:latin typeface="Graphik Black"/>
            </a:endParaRPr>
          </a:p>
          <a:p>
            <a:pPr algn="ctr"/>
            <a:r>
              <a:rPr lang="es-AR" sz="2400" dirty="0">
                <a:latin typeface="Graphik Black"/>
              </a:rPr>
              <a:t>R cuadrado (R^2): 0.09</a:t>
            </a:r>
          </a:p>
        </p:txBody>
      </p:sp>
    </p:spTree>
    <p:extLst>
      <p:ext uri="{BB962C8B-B14F-4D97-AF65-F5344CB8AC3E}">
        <p14:creationId xmlns:p14="http://schemas.microsoft.com/office/powerpoint/2010/main" val="188691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11" descr="Background pattern&#10;&#10;Description automatically generated">
            <a:extLst>
              <a:ext uri="{FF2B5EF4-FFF2-40B4-BE49-F238E27FC236}">
                <a16:creationId xmlns:a16="http://schemas.microsoft.com/office/drawing/2014/main" id="{C8685D6E-79C7-6FEE-BF42-3C72D714D068}"/>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12192000" cy="6858000"/>
          </a:xfrm>
          <a:prstGeom prst="rect">
            <a:avLst/>
          </a:prstGeom>
        </p:spPr>
      </p:pic>
      <p:sp>
        <p:nvSpPr>
          <p:cNvPr id="12" name="Diagrama de flujo: conector fuera de página 11">
            <a:extLst>
              <a:ext uri="{FF2B5EF4-FFF2-40B4-BE49-F238E27FC236}">
                <a16:creationId xmlns:a16="http://schemas.microsoft.com/office/drawing/2014/main" id="{4DE8B13D-BB11-F0A8-AF9C-1530B6F1952D}"/>
              </a:ext>
            </a:extLst>
          </p:cNvPr>
          <p:cNvSpPr/>
          <p:nvPr/>
        </p:nvSpPr>
        <p:spPr>
          <a:xfrm rot="10800000">
            <a:off x="1085853" y="3406240"/>
            <a:ext cx="1695450" cy="1800000"/>
          </a:xfrm>
          <a:prstGeom prst="flowChartOffpageConnector">
            <a:avLst/>
          </a:prstGeom>
          <a:solidFill>
            <a:srgbClr val="019EDB"/>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2" name="Imagen 41" descr="Imagen en blanco y negro&#10;&#10;Descripción generada automáticamente con confianza baja">
            <a:extLst>
              <a:ext uri="{FF2B5EF4-FFF2-40B4-BE49-F238E27FC236}">
                <a16:creationId xmlns:a16="http://schemas.microsoft.com/office/drawing/2014/main" id="{3EAB25F8-56ED-136A-A046-3CAD767915C4}"/>
              </a:ext>
            </a:extLst>
          </p:cNvPr>
          <p:cNvPicPr>
            <a:picLocks noChangeAspect="1"/>
          </p:cNvPicPr>
          <p:nvPr/>
        </p:nvPicPr>
        <p:blipFill>
          <a:blip r:embed="rId4">
            <a:duotone>
              <a:schemeClr val="accent1">
                <a:shade val="45000"/>
                <a:satMod val="135000"/>
              </a:schemeClr>
              <a:prstClr val="white"/>
            </a:duotone>
          </a:blip>
          <a:stretch>
            <a:fillRect/>
          </a:stretch>
        </p:blipFill>
        <p:spPr>
          <a:xfrm>
            <a:off x="1423138" y="3038946"/>
            <a:ext cx="1384358" cy="1384358"/>
          </a:xfrm>
          <a:prstGeom prst="rect">
            <a:avLst/>
          </a:prstGeom>
        </p:spPr>
      </p:pic>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NEXT STEP</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CuadroTexto 3">
            <a:extLst>
              <a:ext uri="{FF2B5EF4-FFF2-40B4-BE49-F238E27FC236}">
                <a16:creationId xmlns:a16="http://schemas.microsoft.com/office/drawing/2014/main" id="{BDC7ACE9-CA9E-8940-F88D-026F1EB8ACE9}"/>
              </a:ext>
            </a:extLst>
          </p:cNvPr>
          <p:cNvSpPr txBox="1"/>
          <p:nvPr/>
        </p:nvSpPr>
        <p:spPr>
          <a:xfrm>
            <a:off x="1102521" y="4744554"/>
            <a:ext cx="1695449"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FACTIBILIDAD &amp; ESTRATEGIA</a:t>
            </a:r>
          </a:p>
        </p:txBody>
      </p:sp>
      <p:sp>
        <p:nvSpPr>
          <p:cNvPr id="14" name="Rectángulo 13">
            <a:extLst>
              <a:ext uri="{FF2B5EF4-FFF2-40B4-BE49-F238E27FC236}">
                <a16:creationId xmlns:a16="http://schemas.microsoft.com/office/drawing/2014/main" id="{8F2CC45F-D751-4B17-B66A-2B570E8080BA}"/>
              </a:ext>
            </a:extLst>
          </p:cNvPr>
          <p:cNvSpPr/>
          <p:nvPr/>
        </p:nvSpPr>
        <p:spPr>
          <a:xfrm>
            <a:off x="1074175" y="5449668"/>
            <a:ext cx="3788339" cy="561975"/>
          </a:xfrm>
          <a:prstGeom prst="rect">
            <a:avLst/>
          </a:prstGeom>
          <a:gradFill flip="none" rotWithShape="1">
            <a:gsLst>
              <a:gs pos="0">
                <a:schemeClr val="bg1">
                  <a:lumMod val="95000"/>
                  <a:alpha val="61000"/>
                </a:schemeClr>
              </a:gs>
              <a:gs pos="75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rgbClr val="028DD9"/>
                </a:solidFill>
                <a:latin typeface="Arial Black" panose="020B0A04020102020204" pitchFamily="34" charset="0"/>
              </a:rPr>
              <a:t>Etapa </a:t>
            </a:r>
            <a:r>
              <a:rPr lang="es-ES" dirty="0" err="1">
                <a:solidFill>
                  <a:srgbClr val="028DD9"/>
                </a:solidFill>
                <a:latin typeface="Arial Black" panose="020B0A04020102020204" pitchFamily="34" charset="0"/>
              </a:rPr>
              <a:t>N°</a:t>
            </a:r>
            <a:r>
              <a:rPr lang="es-ES" dirty="0">
                <a:solidFill>
                  <a:srgbClr val="028DD9"/>
                </a:solidFill>
                <a:latin typeface="Arial Black" panose="020B0A04020102020204" pitchFamily="34" charset="0"/>
              </a:rPr>
              <a:t> 1 diseño</a:t>
            </a:r>
            <a:endParaRPr lang="es-ES" noProof="0" dirty="0">
              <a:solidFill>
                <a:srgbClr val="028DD9"/>
              </a:solidFill>
              <a:latin typeface="Arial Black" panose="020B0A04020102020204" pitchFamily="34" charset="0"/>
            </a:endParaRPr>
          </a:p>
        </p:txBody>
      </p:sp>
      <p:sp>
        <p:nvSpPr>
          <p:cNvPr id="15" name="Diagrama de flujo: conector fuera de página 14">
            <a:extLst>
              <a:ext uri="{FF2B5EF4-FFF2-40B4-BE49-F238E27FC236}">
                <a16:creationId xmlns:a16="http://schemas.microsoft.com/office/drawing/2014/main" id="{466B1E76-A011-74EF-2361-2ED34D7F0DEA}"/>
              </a:ext>
            </a:extLst>
          </p:cNvPr>
          <p:cNvSpPr/>
          <p:nvPr/>
        </p:nvSpPr>
        <p:spPr>
          <a:xfrm rot="10800000">
            <a:off x="9410697" y="2686241"/>
            <a:ext cx="1695450" cy="2520000"/>
          </a:xfrm>
          <a:prstGeom prst="flowChartOffpageConnector">
            <a:avLst/>
          </a:prstGeom>
          <a:solidFill>
            <a:srgbClr val="002FAA"/>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Diagrama de flujo: conector fuera de página 15">
            <a:extLst>
              <a:ext uri="{FF2B5EF4-FFF2-40B4-BE49-F238E27FC236}">
                <a16:creationId xmlns:a16="http://schemas.microsoft.com/office/drawing/2014/main" id="{248BA35A-9961-41CA-7D66-6F82C6C39CBF}"/>
              </a:ext>
            </a:extLst>
          </p:cNvPr>
          <p:cNvSpPr/>
          <p:nvPr/>
        </p:nvSpPr>
        <p:spPr>
          <a:xfrm rot="10800000">
            <a:off x="7329486" y="2866241"/>
            <a:ext cx="1695450" cy="2340000"/>
          </a:xfrm>
          <a:prstGeom prst="flowChartOffpageConnector">
            <a:avLst/>
          </a:prstGeom>
          <a:solidFill>
            <a:srgbClr val="3246B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Diagrama de flujo: conector fuera de página 16">
            <a:extLst>
              <a:ext uri="{FF2B5EF4-FFF2-40B4-BE49-F238E27FC236}">
                <a16:creationId xmlns:a16="http://schemas.microsoft.com/office/drawing/2014/main" id="{0CF7FB22-E34A-2E73-8095-5D81F3BF1F32}"/>
              </a:ext>
            </a:extLst>
          </p:cNvPr>
          <p:cNvSpPr/>
          <p:nvPr/>
        </p:nvSpPr>
        <p:spPr>
          <a:xfrm rot="10800000">
            <a:off x="5248275" y="3046241"/>
            <a:ext cx="1695450" cy="2160000"/>
          </a:xfrm>
          <a:prstGeom prst="flowChartOffpageConnector">
            <a:avLst/>
          </a:prstGeom>
          <a:solidFill>
            <a:srgbClr val="3B76C6"/>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Diagrama de flujo: conector fuera de página 17">
            <a:extLst>
              <a:ext uri="{FF2B5EF4-FFF2-40B4-BE49-F238E27FC236}">
                <a16:creationId xmlns:a16="http://schemas.microsoft.com/office/drawing/2014/main" id="{70EDBDD7-8D68-C1F5-7912-7A657CE110CB}"/>
              </a:ext>
            </a:extLst>
          </p:cNvPr>
          <p:cNvSpPr/>
          <p:nvPr/>
        </p:nvSpPr>
        <p:spPr>
          <a:xfrm rot="10800000">
            <a:off x="3167064" y="3226241"/>
            <a:ext cx="1695450" cy="1980000"/>
          </a:xfrm>
          <a:prstGeom prst="flowChartOffpageConnector">
            <a:avLst/>
          </a:prstGeom>
          <a:solidFill>
            <a:srgbClr val="028DD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 </a:t>
            </a:r>
          </a:p>
        </p:txBody>
      </p:sp>
      <p:sp>
        <p:nvSpPr>
          <p:cNvPr id="27" name="CuadroTexto 26">
            <a:extLst>
              <a:ext uri="{FF2B5EF4-FFF2-40B4-BE49-F238E27FC236}">
                <a16:creationId xmlns:a16="http://schemas.microsoft.com/office/drawing/2014/main" id="{BC1EE127-A55C-F943-4633-3BDED7BA0618}"/>
              </a:ext>
            </a:extLst>
          </p:cNvPr>
          <p:cNvSpPr txBox="1"/>
          <p:nvPr/>
        </p:nvSpPr>
        <p:spPr>
          <a:xfrm>
            <a:off x="7446167"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TEST Y </a:t>
            </a:r>
          </a:p>
          <a:p>
            <a:r>
              <a:rPr lang="es-AR" sz="1200" dirty="0">
                <a:solidFill>
                  <a:schemeClr val="bg1"/>
                </a:solidFill>
                <a:latin typeface="Arial Black" panose="020B0A04020102020204" pitchFamily="34" charset="0"/>
              </a:rPr>
              <a:t>KICK OFF</a:t>
            </a:r>
          </a:p>
        </p:txBody>
      </p:sp>
      <p:sp>
        <p:nvSpPr>
          <p:cNvPr id="28" name="CuadroTexto 27">
            <a:extLst>
              <a:ext uri="{FF2B5EF4-FFF2-40B4-BE49-F238E27FC236}">
                <a16:creationId xmlns:a16="http://schemas.microsoft.com/office/drawing/2014/main" id="{06F4C846-F1D2-69CF-1522-E786776345B7}"/>
              </a:ext>
            </a:extLst>
          </p:cNvPr>
          <p:cNvSpPr txBox="1"/>
          <p:nvPr/>
        </p:nvSpPr>
        <p:spPr>
          <a:xfrm>
            <a:off x="5245892" y="4744554"/>
            <a:ext cx="1795463"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CONSTRUCCIÓN Y ENTRENAMIENTO</a:t>
            </a:r>
          </a:p>
        </p:txBody>
      </p:sp>
      <p:sp>
        <p:nvSpPr>
          <p:cNvPr id="29" name="CuadroTexto 28">
            <a:extLst>
              <a:ext uri="{FF2B5EF4-FFF2-40B4-BE49-F238E27FC236}">
                <a16:creationId xmlns:a16="http://schemas.microsoft.com/office/drawing/2014/main" id="{BF21A5FD-1B59-B1FD-4BFB-4C9B39D0651D}"/>
              </a:ext>
            </a:extLst>
          </p:cNvPr>
          <p:cNvSpPr txBox="1"/>
          <p:nvPr/>
        </p:nvSpPr>
        <p:spPr>
          <a:xfrm>
            <a:off x="3336131"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DISEÑO DEL MODELO</a:t>
            </a:r>
          </a:p>
        </p:txBody>
      </p:sp>
      <p:sp>
        <p:nvSpPr>
          <p:cNvPr id="30" name="CuadroTexto 29">
            <a:extLst>
              <a:ext uri="{FF2B5EF4-FFF2-40B4-BE49-F238E27FC236}">
                <a16:creationId xmlns:a16="http://schemas.microsoft.com/office/drawing/2014/main" id="{5082E533-825B-B240-3AD1-83C3D6FA2C3B}"/>
              </a:ext>
            </a:extLst>
          </p:cNvPr>
          <p:cNvSpPr txBox="1"/>
          <p:nvPr/>
        </p:nvSpPr>
        <p:spPr>
          <a:xfrm>
            <a:off x="9463083"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MEDICIÓN Y ESCALABILIDAD</a:t>
            </a:r>
          </a:p>
        </p:txBody>
      </p:sp>
      <p:sp>
        <p:nvSpPr>
          <p:cNvPr id="31" name="Rectángulo 30">
            <a:extLst>
              <a:ext uri="{FF2B5EF4-FFF2-40B4-BE49-F238E27FC236}">
                <a16:creationId xmlns:a16="http://schemas.microsoft.com/office/drawing/2014/main" id="{AA2C392C-DA3E-B9D3-1096-58DCBFEDDC8D}"/>
              </a:ext>
            </a:extLst>
          </p:cNvPr>
          <p:cNvSpPr/>
          <p:nvPr/>
        </p:nvSpPr>
        <p:spPr>
          <a:xfrm>
            <a:off x="5236597" y="5443449"/>
            <a:ext cx="5869550" cy="561975"/>
          </a:xfrm>
          <a:prstGeom prst="rect">
            <a:avLst/>
          </a:prstGeom>
          <a:gradFill flip="none" rotWithShape="1">
            <a:gsLst>
              <a:gs pos="56000">
                <a:schemeClr val="bg1">
                  <a:lumMod val="50000"/>
                  <a:alpha val="61000"/>
                </a:schemeClr>
              </a:gs>
              <a:gs pos="31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3246B9"/>
                </a:solidFill>
                <a:latin typeface="Arial Black" panose="020B0A04020102020204" pitchFamily="34" charset="0"/>
              </a:rPr>
              <a:t>Etapa </a:t>
            </a:r>
            <a:r>
              <a:rPr lang="es-ES" dirty="0" err="1">
                <a:solidFill>
                  <a:srgbClr val="3246B9"/>
                </a:solidFill>
                <a:latin typeface="Arial Black" panose="020B0A04020102020204" pitchFamily="34" charset="0"/>
              </a:rPr>
              <a:t>N°</a:t>
            </a:r>
            <a:r>
              <a:rPr lang="es-ES" dirty="0">
                <a:solidFill>
                  <a:srgbClr val="3246B9"/>
                </a:solidFill>
                <a:latin typeface="Arial Black" panose="020B0A04020102020204" pitchFamily="34" charset="0"/>
              </a:rPr>
              <a:t> 2 construcción</a:t>
            </a:r>
            <a:endParaRPr lang="es-ES" noProof="0" dirty="0">
              <a:solidFill>
                <a:srgbClr val="3246B9"/>
              </a:solidFill>
              <a:latin typeface="Arial Black" panose="020B0A04020102020204" pitchFamily="34" charset="0"/>
            </a:endParaRPr>
          </a:p>
        </p:txBody>
      </p:sp>
      <p:pic>
        <p:nvPicPr>
          <p:cNvPr id="41" name="Imagen 40" descr="Imagen en blanco y negro&#10;&#10;Descripción generada automáticamente con confianza baja">
            <a:extLst>
              <a:ext uri="{FF2B5EF4-FFF2-40B4-BE49-F238E27FC236}">
                <a16:creationId xmlns:a16="http://schemas.microsoft.com/office/drawing/2014/main" id="{901DF4E2-D4BC-FC90-F92B-2F82D2C051E0}"/>
              </a:ext>
            </a:extLst>
          </p:cNvPr>
          <p:cNvPicPr>
            <a:picLocks noChangeAspect="1"/>
          </p:cNvPicPr>
          <p:nvPr/>
        </p:nvPicPr>
        <p:blipFill>
          <a:blip r:embed="rId4">
            <a:duotone>
              <a:schemeClr val="accent1">
                <a:shade val="45000"/>
                <a:satMod val="135000"/>
              </a:schemeClr>
              <a:prstClr val="white"/>
            </a:duotone>
          </a:blip>
          <a:stretch>
            <a:fillRect/>
          </a:stretch>
        </p:blipFill>
        <p:spPr>
          <a:xfrm>
            <a:off x="3491740" y="2828229"/>
            <a:ext cx="1384358" cy="1384358"/>
          </a:xfrm>
          <a:prstGeom prst="rect">
            <a:avLst/>
          </a:prstGeom>
        </p:spPr>
      </p:pic>
      <p:pic>
        <p:nvPicPr>
          <p:cNvPr id="44" name="Imagen 43" descr="Imagen en blanco y negro&#10;&#10;Descripción generada automáticamente con confianza baja">
            <a:extLst>
              <a:ext uri="{FF2B5EF4-FFF2-40B4-BE49-F238E27FC236}">
                <a16:creationId xmlns:a16="http://schemas.microsoft.com/office/drawing/2014/main" id="{06C0E6C1-02BF-C963-7460-D820C7DA0821}"/>
              </a:ext>
            </a:extLst>
          </p:cNvPr>
          <p:cNvPicPr>
            <a:picLocks noChangeAspect="1"/>
          </p:cNvPicPr>
          <p:nvPr/>
        </p:nvPicPr>
        <p:blipFill>
          <a:blip r:embed="rId4">
            <a:duotone>
              <a:schemeClr val="accent1">
                <a:shade val="45000"/>
                <a:satMod val="135000"/>
              </a:schemeClr>
              <a:prstClr val="white"/>
            </a:duotone>
          </a:blip>
          <a:stretch>
            <a:fillRect/>
          </a:stretch>
        </p:blipFill>
        <p:spPr>
          <a:xfrm>
            <a:off x="5585560" y="2695765"/>
            <a:ext cx="1384358" cy="1384358"/>
          </a:xfrm>
          <a:prstGeom prst="rect">
            <a:avLst/>
          </a:prstGeom>
        </p:spPr>
      </p:pic>
      <p:pic>
        <p:nvPicPr>
          <p:cNvPr id="45" name="Imagen 44" descr="Imagen en blanco y negro&#10;&#10;Descripción generada automáticamente con confianza baja">
            <a:extLst>
              <a:ext uri="{FF2B5EF4-FFF2-40B4-BE49-F238E27FC236}">
                <a16:creationId xmlns:a16="http://schemas.microsoft.com/office/drawing/2014/main" id="{BD110EEB-9838-3FD8-ED83-67687790F959}"/>
              </a:ext>
            </a:extLst>
          </p:cNvPr>
          <p:cNvPicPr>
            <a:picLocks noChangeAspect="1"/>
          </p:cNvPicPr>
          <p:nvPr/>
        </p:nvPicPr>
        <p:blipFill>
          <a:blip r:embed="rId4">
            <a:lum bright="70000" contrast="-70000"/>
          </a:blip>
          <a:stretch>
            <a:fillRect/>
          </a:stretch>
        </p:blipFill>
        <p:spPr>
          <a:xfrm>
            <a:off x="7640578" y="2522717"/>
            <a:ext cx="1384358" cy="1384358"/>
          </a:xfrm>
          <a:prstGeom prst="rect">
            <a:avLst/>
          </a:prstGeom>
        </p:spPr>
      </p:pic>
      <p:pic>
        <p:nvPicPr>
          <p:cNvPr id="46" name="Imagen 45" descr="Imagen en blanco y negro&#10;&#10;Descripción generada automáticamente con confianza baja">
            <a:extLst>
              <a:ext uri="{FF2B5EF4-FFF2-40B4-BE49-F238E27FC236}">
                <a16:creationId xmlns:a16="http://schemas.microsoft.com/office/drawing/2014/main" id="{E5729FE3-E9AF-5186-4FAB-668F7CD58C3C}"/>
              </a:ext>
            </a:extLst>
          </p:cNvPr>
          <p:cNvPicPr>
            <a:picLocks noChangeAspect="1"/>
          </p:cNvPicPr>
          <p:nvPr/>
        </p:nvPicPr>
        <p:blipFill>
          <a:blip r:embed="rId4">
            <a:lum bright="70000" contrast="-70000"/>
          </a:blip>
          <a:stretch>
            <a:fillRect/>
          </a:stretch>
        </p:blipFill>
        <p:spPr>
          <a:xfrm>
            <a:off x="9747982" y="2331039"/>
            <a:ext cx="1384358" cy="1384358"/>
          </a:xfrm>
          <a:prstGeom prst="rect">
            <a:avLst/>
          </a:prstGeom>
        </p:spPr>
      </p:pic>
      <p:sp>
        <p:nvSpPr>
          <p:cNvPr id="47" name="CuadroTexto 46">
            <a:extLst>
              <a:ext uri="{FF2B5EF4-FFF2-40B4-BE49-F238E27FC236}">
                <a16:creationId xmlns:a16="http://schemas.microsoft.com/office/drawing/2014/main" id="{61960957-678F-CAE7-64F6-43DF59865FA2}"/>
              </a:ext>
            </a:extLst>
          </p:cNvPr>
          <p:cNvSpPr txBox="1"/>
          <p:nvPr/>
        </p:nvSpPr>
        <p:spPr>
          <a:xfrm>
            <a:off x="1785515" y="3537743"/>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1</a:t>
            </a:r>
            <a:endParaRPr lang="es-AR" sz="1200" dirty="0">
              <a:solidFill>
                <a:schemeClr val="bg1"/>
              </a:solidFill>
              <a:latin typeface="Arial Black" panose="020B0A04020102020204" pitchFamily="34" charset="0"/>
            </a:endParaRPr>
          </a:p>
        </p:txBody>
      </p:sp>
      <p:sp>
        <p:nvSpPr>
          <p:cNvPr id="48" name="CuadroTexto 47">
            <a:extLst>
              <a:ext uri="{FF2B5EF4-FFF2-40B4-BE49-F238E27FC236}">
                <a16:creationId xmlns:a16="http://schemas.microsoft.com/office/drawing/2014/main" id="{E89179A7-8171-259B-6385-7D6A44C48AC3}"/>
              </a:ext>
            </a:extLst>
          </p:cNvPr>
          <p:cNvSpPr txBox="1"/>
          <p:nvPr/>
        </p:nvSpPr>
        <p:spPr>
          <a:xfrm>
            <a:off x="3867156" y="3320959"/>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2</a:t>
            </a:r>
            <a:endParaRPr lang="es-AR" sz="1200" dirty="0">
              <a:solidFill>
                <a:schemeClr val="bg1"/>
              </a:solidFill>
              <a:latin typeface="Arial Black" panose="020B0A04020102020204" pitchFamily="34" charset="0"/>
            </a:endParaRPr>
          </a:p>
        </p:txBody>
      </p:sp>
      <p:sp>
        <p:nvSpPr>
          <p:cNvPr id="49" name="CuadroTexto 48">
            <a:extLst>
              <a:ext uri="{FF2B5EF4-FFF2-40B4-BE49-F238E27FC236}">
                <a16:creationId xmlns:a16="http://schemas.microsoft.com/office/drawing/2014/main" id="{EA42DB30-649B-EA19-BF0D-5AD633558514}"/>
              </a:ext>
            </a:extLst>
          </p:cNvPr>
          <p:cNvSpPr txBox="1"/>
          <p:nvPr/>
        </p:nvSpPr>
        <p:spPr>
          <a:xfrm>
            <a:off x="5950742" y="3177127"/>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3</a:t>
            </a:r>
            <a:endParaRPr lang="es-AR" sz="1200" dirty="0">
              <a:solidFill>
                <a:schemeClr val="bg1"/>
              </a:solidFill>
              <a:latin typeface="Arial Black" panose="020B0A04020102020204" pitchFamily="34" charset="0"/>
            </a:endParaRPr>
          </a:p>
        </p:txBody>
      </p:sp>
      <p:sp>
        <p:nvSpPr>
          <p:cNvPr id="50" name="CuadroTexto 49">
            <a:extLst>
              <a:ext uri="{FF2B5EF4-FFF2-40B4-BE49-F238E27FC236}">
                <a16:creationId xmlns:a16="http://schemas.microsoft.com/office/drawing/2014/main" id="{36A1E251-B6E3-0F64-BD59-B54B84EF0000}"/>
              </a:ext>
            </a:extLst>
          </p:cNvPr>
          <p:cNvSpPr txBox="1"/>
          <p:nvPr/>
        </p:nvSpPr>
        <p:spPr>
          <a:xfrm>
            <a:off x="7995812" y="3018612"/>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sp>
        <p:nvSpPr>
          <p:cNvPr id="51" name="CuadroTexto 50">
            <a:extLst>
              <a:ext uri="{FF2B5EF4-FFF2-40B4-BE49-F238E27FC236}">
                <a16:creationId xmlns:a16="http://schemas.microsoft.com/office/drawing/2014/main" id="{15F68EAD-F43A-A3D7-90A9-3D541090820D}"/>
              </a:ext>
            </a:extLst>
          </p:cNvPr>
          <p:cNvSpPr txBox="1"/>
          <p:nvPr/>
        </p:nvSpPr>
        <p:spPr>
          <a:xfrm>
            <a:off x="10114952" y="2817786"/>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5</a:t>
            </a:r>
            <a:endParaRPr lang="es-AR"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678490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solidFill>
                <a:schemeClr val="bg1">
                  <a:lumMod val="75000"/>
                </a:schemeClr>
              </a:solidFill>
            </a:ln>
            <a:effectLst/>
          </p:spPr>
          <p:txBody>
            <a:bodyPr wrap="none" anchor="ctr"/>
            <a:lstStyle/>
            <a:p>
              <a:pPr algn="ctr">
                <a:defRPr/>
              </a:pPr>
              <a:r>
                <a:rPr lang="es-AR" sz="1800" dirty="0">
                  <a:solidFill>
                    <a:srgbClr val="7F7F7F"/>
                  </a:solidFill>
                  <a:effectLst/>
                  <a:latin typeface="Arial Black" panose="020B0A04020102020204" pitchFamily="34" charset="0"/>
                </a:rPr>
                <a:t>Contexto &amp; Objetivo</a:t>
              </a:r>
              <a:endParaRPr lang="es-AR" dirty="0">
                <a:solidFill>
                  <a:srgbClr val="7F7F7F"/>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a:solidFill>
            <a:srgbClr val="D9D9D9"/>
          </a:solidFill>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r>
                <a:rPr lang="es-AR" dirty="0">
                  <a:solidFill>
                    <a:srgbClr val="7F7F7F"/>
                  </a:solidFill>
                  <a:latin typeface="Arial Black" panose="020B0A04020102020204" pitchFamily="34" charset="0"/>
                </a:rPr>
                <a:t>Resumen del Proyecto</a:t>
              </a:r>
              <a:endParaRPr lang="es-AR" dirty="0">
                <a:solidFill>
                  <a:srgbClr val="7F7F7F"/>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a:solidFill>
            <a:srgbClr val="D9D9D9"/>
          </a:solidFill>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a:t>
              </a:r>
              <a:r>
                <a:rPr lang="en-US" sz="2200" b="1" dirty="0">
                  <a:solidFill>
                    <a:schemeClr val="bg1">
                      <a:lumMod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a:solidFill>
            <a:srgbClr val="3B33AF"/>
          </a:solidFill>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a:t>
              </a:r>
              <a:r>
                <a:rPr lang="en-US" sz="2200" b="1" dirty="0">
                  <a:solidFill>
                    <a:schemeClr val="bg1"/>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fontAlgn="base">
                <a:lnSpc>
                  <a:spcPts val="1400"/>
                </a:lnSpc>
                <a:buClr>
                  <a:srgbClr val="FFFFFF"/>
                </a:buClr>
                <a:defRPr/>
              </a:pPr>
              <a:r>
                <a:rPr lang="es-AR" sz="1600" dirty="0">
                  <a:solidFill>
                    <a:schemeClr val="tx1">
                      <a:lumMod val="50000"/>
                      <a:lumOff val="50000"/>
                    </a:schemeClr>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DEMO</a:t>
              </a:r>
              <a:endParaRPr lang="es-AR" dirty="0">
                <a:solidFill>
                  <a:schemeClr val="tx1">
                    <a:lumMod val="50000"/>
                    <a:lumOff val="50000"/>
                  </a:schemeClr>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093025" y="3024828"/>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bg1">
                    <a:lumMod val="50000"/>
                  </a:schemeClr>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bg1"/>
                </a:solidFill>
                <a:latin typeface="Arial Black" panose="020B0A04020102020204" pitchFamily="34" charset="0"/>
              </a:rPr>
              <a:t>Construcción de App &amp;Web</a:t>
            </a:r>
          </a:p>
        </p:txBody>
      </p:sp>
    </p:spTree>
    <p:extLst>
      <p:ext uri="{BB962C8B-B14F-4D97-AF65-F5344CB8AC3E}">
        <p14:creationId xmlns:p14="http://schemas.microsoft.com/office/powerpoint/2010/main" val="3264920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11" descr="Background pattern&#10;&#10;Description automatically generated">
            <a:extLst>
              <a:ext uri="{FF2B5EF4-FFF2-40B4-BE49-F238E27FC236}">
                <a16:creationId xmlns:a16="http://schemas.microsoft.com/office/drawing/2014/main" id="{C8685D6E-79C7-6FEE-BF42-3C72D714D068}"/>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12192000" cy="6858000"/>
          </a:xfrm>
          <a:prstGeom prst="rect">
            <a:avLst/>
          </a:prstGeom>
        </p:spPr>
      </p:pic>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074176" y="99732"/>
            <a:ext cx="4207126"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Construcción de App &amp;Web</a:t>
            </a:r>
          </a:p>
          <a:p>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50" name="CuadroTexto 49">
            <a:extLst>
              <a:ext uri="{FF2B5EF4-FFF2-40B4-BE49-F238E27FC236}">
                <a16:creationId xmlns:a16="http://schemas.microsoft.com/office/drawing/2014/main" id="{36A1E251-B6E3-0F64-BD59-B54B84EF0000}"/>
              </a:ext>
            </a:extLst>
          </p:cNvPr>
          <p:cNvSpPr txBox="1"/>
          <p:nvPr/>
        </p:nvSpPr>
        <p:spPr>
          <a:xfrm>
            <a:off x="7995812" y="3018612"/>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pic>
        <p:nvPicPr>
          <p:cNvPr id="6" name="Imagen 5">
            <a:extLst>
              <a:ext uri="{FF2B5EF4-FFF2-40B4-BE49-F238E27FC236}">
                <a16:creationId xmlns:a16="http://schemas.microsoft.com/office/drawing/2014/main" id="{FDF5B0EC-6E61-7869-0835-C74AACDEA5E2}"/>
              </a:ext>
            </a:extLst>
          </p:cNvPr>
          <p:cNvPicPr>
            <a:picLocks noChangeAspect="1"/>
          </p:cNvPicPr>
          <p:nvPr/>
        </p:nvPicPr>
        <p:blipFill>
          <a:blip r:embed="rId4"/>
          <a:stretch>
            <a:fillRect/>
          </a:stretch>
        </p:blipFill>
        <p:spPr>
          <a:xfrm>
            <a:off x="1290229" y="2528014"/>
            <a:ext cx="2241211" cy="1984352"/>
          </a:xfrm>
          <a:prstGeom prst="rect">
            <a:avLst/>
          </a:prstGeom>
        </p:spPr>
      </p:pic>
      <p:pic>
        <p:nvPicPr>
          <p:cNvPr id="8" name="Imagen 7">
            <a:extLst>
              <a:ext uri="{FF2B5EF4-FFF2-40B4-BE49-F238E27FC236}">
                <a16:creationId xmlns:a16="http://schemas.microsoft.com/office/drawing/2014/main" id="{CE53896A-4E9E-7989-B382-7B3F464596E6}"/>
              </a:ext>
            </a:extLst>
          </p:cNvPr>
          <p:cNvPicPr>
            <a:picLocks noChangeAspect="1"/>
          </p:cNvPicPr>
          <p:nvPr/>
        </p:nvPicPr>
        <p:blipFill rotWithShape="1">
          <a:blip r:embed="rId5"/>
          <a:srcRect r="16462"/>
          <a:stretch/>
        </p:blipFill>
        <p:spPr>
          <a:xfrm>
            <a:off x="7995812" y="2487651"/>
            <a:ext cx="2126395" cy="1882697"/>
          </a:xfrm>
          <a:prstGeom prst="rect">
            <a:avLst/>
          </a:prstGeom>
        </p:spPr>
      </p:pic>
      <p:pic>
        <p:nvPicPr>
          <p:cNvPr id="13" name="Imagen 12">
            <a:extLst>
              <a:ext uri="{FF2B5EF4-FFF2-40B4-BE49-F238E27FC236}">
                <a16:creationId xmlns:a16="http://schemas.microsoft.com/office/drawing/2014/main" id="{0C9FCB71-9C53-4CC9-AD08-8473735CBF77}"/>
              </a:ext>
            </a:extLst>
          </p:cNvPr>
          <p:cNvPicPr>
            <a:picLocks noChangeAspect="1"/>
          </p:cNvPicPr>
          <p:nvPr/>
        </p:nvPicPr>
        <p:blipFill rotWithShape="1">
          <a:blip r:embed="rId6"/>
          <a:srcRect t="-289" b="289"/>
          <a:stretch/>
        </p:blipFill>
        <p:spPr>
          <a:xfrm>
            <a:off x="4413056" y="4757661"/>
            <a:ext cx="3181162" cy="1414632"/>
          </a:xfrm>
          <a:prstGeom prst="rect">
            <a:avLst/>
          </a:prstGeom>
        </p:spPr>
      </p:pic>
      <p:pic>
        <p:nvPicPr>
          <p:cNvPr id="22" name="Imagen 21" descr="Imagen que contiene Logotipo&#10;&#10;Descripción generada automáticamente">
            <a:extLst>
              <a:ext uri="{FF2B5EF4-FFF2-40B4-BE49-F238E27FC236}">
                <a16:creationId xmlns:a16="http://schemas.microsoft.com/office/drawing/2014/main" id="{A33E5522-A85B-3D86-BB82-D771D1434850}"/>
              </a:ext>
            </a:extLst>
          </p:cNvPr>
          <p:cNvPicPr>
            <a:picLocks noChangeAspect="1"/>
          </p:cNvPicPr>
          <p:nvPr/>
        </p:nvPicPr>
        <p:blipFill>
          <a:blip r:embed="rId7"/>
          <a:stretch>
            <a:fillRect/>
          </a:stretch>
        </p:blipFill>
        <p:spPr>
          <a:xfrm>
            <a:off x="4239626" y="2629477"/>
            <a:ext cx="3048000" cy="1905000"/>
          </a:xfrm>
          <a:prstGeom prst="rect">
            <a:avLst/>
          </a:prstGeom>
        </p:spPr>
      </p:pic>
      <p:sp>
        <p:nvSpPr>
          <p:cNvPr id="23" name="Título 1">
            <a:extLst>
              <a:ext uri="{FF2B5EF4-FFF2-40B4-BE49-F238E27FC236}">
                <a16:creationId xmlns:a16="http://schemas.microsoft.com/office/drawing/2014/main" id="{8E72E0B1-DCEA-B38A-389F-7F5B2D7D7DC8}"/>
              </a:ext>
            </a:extLst>
          </p:cNvPr>
          <p:cNvSpPr txBox="1">
            <a:spLocks/>
          </p:cNvSpPr>
          <p:nvPr/>
        </p:nvSpPr>
        <p:spPr>
          <a:xfrm>
            <a:off x="7268649" y="12701"/>
            <a:ext cx="2936003" cy="1282603"/>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¿Cómo lo hicimos?</a:t>
            </a:r>
          </a:p>
          <a:p>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4" name="Flecha: cheurón 23">
            <a:extLst>
              <a:ext uri="{FF2B5EF4-FFF2-40B4-BE49-F238E27FC236}">
                <a16:creationId xmlns:a16="http://schemas.microsoft.com/office/drawing/2014/main" id="{355EEA9C-BFA4-7DB5-CE2A-DE34FD6514F0}"/>
              </a:ext>
            </a:extLst>
          </p:cNvPr>
          <p:cNvSpPr/>
          <p:nvPr/>
        </p:nvSpPr>
        <p:spPr>
          <a:xfrm>
            <a:off x="5880448" y="292307"/>
            <a:ext cx="431104" cy="562442"/>
          </a:xfrm>
          <a:prstGeom prst="chevron">
            <a:avLst/>
          </a:prstGeom>
          <a:gradFill>
            <a:gsLst>
              <a:gs pos="0">
                <a:srgbClr val="1691D6"/>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tx1"/>
              </a:solidFill>
            </a:endParaRPr>
          </a:p>
        </p:txBody>
      </p:sp>
      <p:sp>
        <p:nvSpPr>
          <p:cNvPr id="25" name="Rectangle 10">
            <a:extLst>
              <a:ext uri="{FF2B5EF4-FFF2-40B4-BE49-F238E27FC236}">
                <a16:creationId xmlns:a16="http://schemas.microsoft.com/office/drawing/2014/main" id="{626CD085-FA0E-2421-260F-0CF0534DA7A5}"/>
              </a:ext>
            </a:extLst>
          </p:cNvPr>
          <p:cNvSpPr/>
          <p:nvPr/>
        </p:nvSpPr>
        <p:spPr>
          <a:xfrm>
            <a:off x="1290229" y="1697480"/>
            <a:ext cx="2241211" cy="5837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AR" dirty="0">
                <a:latin typeface="Calibri" panose="020F0502020204030204" pitchFamily="34" charset="0"/>
                <a:cs typeface="Times New Roman" panose="02020603050405020304" pitchFamily="18" charset="0"/>
              </a:rPr>
              <a:t>Creación</a:t>
            </a:r>
          </a:p>
          <a:p>
            <a:pPr algn="ctr"/>
            <a:r>
              <a:rPr lang="es-AR" dirty="0">
                <a:latin typeface="Calibri" panose="020F0502020204030204" pitchFamily="34" charset="0"/>
                <a:cs typeface="Times New Roman" panose="02020603050405020304" pitchFamily="18" charset="0"/>
              </a:rPr>
              <a:t>App.py</a:t>
            </a:r>
            <a:endParaRPr lang="en-US" dirty="0">
              <a:latin typeface="Calibri" panose="020F0502020204030204" pitchFamily="34" charset="0"/>
              <a:cs typeface="Times New Roman" panose="02020603050405020304" pitchFamily="18" charset="0"/>
            </a:endParaRPr>
          </a:p>
        </p:txBody>
      </p:sp>
      <p:sp>
        <p:nvSpPr>
          <p:cNvPr id="33" name="Rectangle 10">
            <a:extLst>
              <a:ext uri="{FF2B5EF4-FFF2-40B4-BE49-F238E27FC236}">
                <a16:creationId xmlns:a16="http://schemas.microsoft.com/office/drawing/2014/main" id="{C2D8354B-FFA6-7911-9837-90805FE624AA}"/>
              </a:ext>
            </a:extLst>
          </p:cNvPr>
          <p:cNvSpPr/>
          <p:nvPr/>
        </p:nvSpPr>
        <p:spPr>
          <a:xfrm>
            <a:off x="7995812" y="1623111"/>
            <a:ext cx="2126395" cy="5837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AR" dirty="0">
                <a:latin typeface="Calibri" panose="020F0502020204030204" pitchFamily="34" charset="0"/>
                <a:ea typeface="Calibri" panose="020F0502020204030204" pitchFamily="34" charset="0"/>
                <a:cs typeface="Times New Roman" panose="02020603050405020304" pitchFamily="18" charset="0"/>
              </a:rPr>
              <a:t>P</a:t>
            </a:r>
            <a:r>
              <a:rPr lang="es-AR" sz="1800" dirty="0">
                <a:effectLst/>
                <a:latin typeface="Calibri" panose="020F0502020204030204" pitchFamily="34" charset="0"/>
                <a:ea typeface="Calibri" panose="020F0502020204030204" pitchFamily="34" charset="0"/>
                <a:cs typeface="Times New Roman" panose="02020603050405020304" pitchFamily="18" charset="0"/>
              </a:rPr>
              <a:t>lantilla HTML (index.html) </a:t>
            </a:r>
            <a:endParaRPr lang="en-US" dirty="0"/>
          </a:p>
        </p:txBody>
      </p:sp>
      <p:sp>
        <p:nvSpPr>
          <p:cNvPr id="34" name="Rectángulo 33">
            <a:extLst>
              <a:ext uri="{FF2B5EF4-FFF2-40B4-BE49-F238E27FC236}">
                <a16:creationId xmlns:a16="http://schemas.microsoft.com/office/drawing/2014/main" id="{647EFC00-ABD0-07D9-764B-F0E9F0B48EA9}"/>
              </a:ext>
            </a:extLst>
          </p:cNvPr>
          <p:cNvSpPr/>
          <p:nvPr/>
        </p:nvSpPr>
        <p:spPr>
          <a:xfrm>
            <a:off x="1290229" y="1727727"/>
            <a:ext cx="399468" cy="523220"/>
          </a:xfrm>
          <a:prstGeom prst="rect">
            <a:avLst/>
          </a:prstGeom>
          <a:noFill/>
        </p:spPr>
        <p:txBody>
          <a:bodyPr wrap="none" lIns="91440" tIns="45720" rIns="91440" bIns="45720">
            <a:spAutoFit/>
          </a:bodyPr>
          <a:lstStyle/>
          <a:p>
            <a:pPr algn="ctr"/>
            <a:r>
              <a:rPr lang="es-ES" sz="2800" b="0" cap="none" spc="0" dirty="0">
                <a:ln w="0"/>
                <a:solidFill>
                  <a:schemeClr val="bg1"/>
                </a:solidFill>
                <a:effectLst>
                  <a:outerShdw blurRad="38100" dist="19050" dir="2700000" algn="tl" rotWithShape="0">
                    <a:schemeClr val="dk1">
                      <a:alpha val="40000"/>
                    </a:schemeClr>
                  </a:outerShdw>
                </a:effectLst>
              </a:rPr>
              <a:t>1</a:t>
            </a:r>
            <a:endParaRPr lang="es-ES" sz="5400" b="0" cap="none" spc="0" dirty="0">
              <a:ln w="0"/>
              <a:solidFill>
                <a:schemeClr val="bg1"/>
              </a:solidFill>
              <a:effectLst>
                <a:outerShdw blurRad="38100" dist="19050" dir="2700000" algn="tl" rotWithShape="0">
                  <a:schemeClr val="dk1">
                    <a:alpha val="40000"/>
                  </a:schemeClr>
                </a:outerShdw>
              </a:effectLst>
            </a:endParaRPr>
          </a:p>
        </p:txBody>
      </p:sp>
      <p:sp>
        <p:nvSpPr>
          <p:cNvPr id="35" name="Rectángulo 34">
            <a:extLst>
              <a:ext uri="{FF2B5EF4-FFF2-40B4-BE49-F238E27FC236}">
                <a16:creationId xmlns:a16="http://schemas.microsoft.com/office/drawing/2014/main" id="{4017B198-C30F-69C5-A02F-F8B16AC94299}"/>
              </a:ext>
            </a:extLst>
          </p:cNvPr>
          <p:cNvSpPr/>
          <p:nvPr/>
        </p:nvSpPr>
        <p:spPr>
          <a:xfrm>
            <a:off x="7988056" y="1623110"/>
            <a:ext cx="399468" cy="523220"/>
          </a:xfrm>
          <a:prstGeom prst="rect">
            <a:avLst/>
          </a:prstGeom>
          <a:noFill/>
        </p:spPr>
        <p:txBody>
          <a:bodyPr wrap="none" lIns="91440" tIns="45720" rIns="91440" bIns="45720">
            <a:spAutoFit/>
          </a:bodyPr>
          <a:lstStyle/>
          <a:p>
            <a:pPr algn="ctr"/>
            <a:r>
              <a:rPr lang="es-ES" sz="2800" b="0" cap="none" spc="0" dirty="0">
                <a:ln w="0"/>
                <a:solidFill>
                  <a:schemeClr val="bg1"/>
                </a:solidFill>
                <a:effectLst>
                  <a:outerShdw blurRad="38100" dist="19050" dir="2700000" algn="tl" rotWithShape="0">
                    <a:schemeClr val="dk1">
                      <a:alpha val="40000"/>
                    </a:schemeClr>
                  </a:outerShdw>
                </a:effectLst>
              </a:rPr>
              <a:t>2</a:t>
            </a:r>
            <a:endParaRPr lang="es-ES" sz="5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14395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solidFill>
                <a:schemeClr val="bg1">
                  <a:lumMod val="75000"/>
                </a:schemeClr>
              </a:solidFill>
            </a:ln>
            <a:effectLst/>
          </p:spPr>
          <p:txBody>
            <a:bodyPr wrap="none" anchor="ctr"/>
            <a:lstStyle/>
            <a:p>
              <a:pPr algn="ctr">
                <a:defRPr/>
              </a:pPr>
              <a:r>
                <a:rPr lang="es-AR" sz="1800" dirty="0">
                  <a:solidFill>
                    <a:srgbClr val="7F7F7F"/>
                  </a:solidFill>
                  <a:effectLst/>
                  <a:latin typeface="Arial Black" panose="020B0A04020102020204" pitchFamily="34" charset="0"/>
                </a:rPr>
                <a:t>Contexto &amp; Objetivo</a:t>
              </a:r>
              <a:endParaRPr lang="es-AR" dirty="0">
                <a:solidFill>
                  <a:srgbClr val="7F7F7F"/>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a:solidFill>
            <a:srgbClr val="D9D9D9"/>
          </a:solidFill>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r>
                <a:rPr lang="es-AR" dirty="0">
                  <a:solidFill>
                    <a:srgbClr val="7F7F7F"/>
                  </a:solidFill>
                  <a:latin typeface="Arial Black" panose="020B0A04020102020204" pitchFamily="34" charset="0"/>
                </a:rPr>
                <a:t>Resumen del Proyecto</a:t>
              </a:r>
              <a:endParaRPr lang="es-AR" dirty="0">
                <a:solidFill>
                  <a:srgbClr val="7F7F7F"/>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a:solidFill>
            <a:srgbClr val="D9D9D9"/>
          </a:solidFill>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a:t>
              </a:r>
              <a:r>
                <a:rPr lang="en-US" sz="2200" b="1" dirty="0">
                  <a:solidFill>
                    <a:schemeClr val="bg1">
                      <a:lumMod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a:solidFill>
            <a:srgbClr val="D9D9D9"/>
          </a:solidFill>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a:t>
              </a:r>
              <a:r>
                <a:rPr lang="en-US" sz="2200" b="1" dirty="0">
                  <a:solidFill>
                    <a:schemeClr val="bg1">
                      <a:lumMod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3B33AF"/>
            </a:solidFill>
            <a:ln>
              <a:noFill/>
            </a:ln>
            <a:effectLst/>
          </p:spPr>
          <p:txBody>
            <a:bodyPr wrap="none" anchor="ctr"/>
            <a:lstStyle/>
            <a:p>
              <a:pPr algn="ctr" fontAlgn="base">
                <a:lnSpc>
                  <a:spcPts val="1400"/>
                </a:lnSpc>
                <a:buClr>
                  <a:srgbClr val="FFFFFF"/>
                </a:buClr>
                <a:defRPr/>
              </a:pPr>
              <a:r>
                <a:rPr lang="es-AR" sz="1600" dirty="0">
                  <a:solidFill>
                    <a:schemeClr val="bg1"/>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3B33AF"/>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DEMO</a:t>
              </a:r>
              <a:endParaRPr lang="es-AR" dirty="0">
                <a:solidFill>
                  <a:schemeClr val="tx1">
                    <a:lumMod val="50000"/>
                    <a:lumOff val="50000"/>
                  </a:schemeClr>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093025" y="3024828"/>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bg1">
                    <a:lumMod val="50000"/>
                  </a:schemeClr>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bg1">
                    <a:lumMod val="50000"/>
                  </a:schemeClr>
                </a:solidFill>
                <a:latin typeface="Arial Black" panose="020B0A04020102020204" pitchFamily="34" charset="0"/>
              </a:rPr>
              <a:t>Construcción de App &amp;Web</a:t>
            </a:r>
          </a:p>
        </p:txBody>
      </p:sp>
    </p:spTree>
    <p:extLst>
      <p:ext uri="{BB962C8B-B14F-4D97-AF65-F5344CB8AC3E}">
        <p14:creationId xmlns:p14="http://schemas.microsoft.com/office/powerpoint/2010/main" val="4240538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1E2B7EE2-F931-1C84-0BE3-0C0251CD4B88}"/>
              </a:ext>
            </a:extLst>
          </p:cNvPr>
          <p:cNvSpPr txBox="1">
            <a:spLocks/>
          </p:cNvSpPr>
          <p:nvPr/>
        </p:nvSpPr>
        <p:spPr>
          <a:xfrm>
            <a:off x="1148588" y="212233"/>
            <a:ext cx="7420378"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Puesta en producción</a:t>
            </a:r>
          </a:p>
          <a:p>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50" name="CuadroTexto 49">
            <a:extLst>
              <a:ext uri="{FF2B5EF4-FFF2-40B4-BE49-F238E27FC236}">
                <a16:creationId xmlns:a16="http://schemas.microsoft.com/office/drawing/2014/main" id="{36A1E251-B6E3-0F64-BD59-B54B84EF0000}"/>
              </a:ext>
            </a:extLst>
          </p:cNvPr>
          <p:cNvSpPr txBox="1"/>
          <p:nvPr/>
        </p:nvSpPr>
        <p:spPr>
          <a:xfrm>
            <a:off x="6616248" y="1199506"/>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sp>
        <p:nvSpPr>
          <p:cNvPr id="16" name="Rectángulo 15">
            <a:extLst>
              <a:ext uri="{FF2B5EF4-FFF2-40B4-BE49-F238E27FC236}">
                <a16:creationId xmlns:a16="http://schemas.microsoft.com/office/drawing/2014/main" id="{9D37D112-878B-B1FD-B9DE-68F946B41390}"/>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18" name="Imagen 17" descr="Logotipo&#10;&#10;Descripción generada automáticamente">
            <a:extLst>
              <a:ext uri="{FF2B5EF4-FFF2-40B4-BE49-F238E27FC236}">
                <a16:creationId xmlns:a16="http://schemas.microsoft.com/office/drawing/2014/main" id="{D26D5D5C-6751-2675-9589-AD6B879E0CB5}"/>
              </a:ext>
            </a:extLst>
          </p:cNvPr>
          <p:cNvPicPr>
            <a:picLocks noChangeAspect="1"/>
          </p:cNvPicPr>
          <p:nvPr/>
        </p:nvPicPr>
        <p:blipFill>
          <a:blip r:embed="rId3"/>
          <a:stretch>
            <a:fillRect/>
          </a:stretch>
        </p:blipFill>
        <p:spPr>
          <a:xfrm>
            <a:off x="7467022" y="2812560"/>
            <a:ext cx="2203888" cy="1101944"/>
          </a:xfrm>
          <a:prstGeom prst="rect">
            <a:avLst/>
          </a:prstGeom>
        </p:spPr>
      </p:pic>
      <p:pic>
        <p:nvPicPr>
          <p:cNvPr id="32" name="Imagen 31" descr="Interfaz de usuario gráfica, Diagrama&#10;&#10;Descripción generada automáticamente">
            <a:extLst>
              <a:ext uri="{FF2B5EF4-FFF2-40B4-BE49-F238E27FC236}">
                <a16:creationId xmlns:a16="http://schemas.microsoft.com/office/drawing/2014/main" id="{52D57DDD-7544-E56C-2C43-625AE4435EEC}"/>
              </a:ext>
            </a:extLst>
          </p:cNvPr>
          <p:cNvPicPr>
            <a:picLocks noChangeAspect="1"/>
          </p:cNvPicPr>
          <p:nvPr/>
        </p:nvPicPr>
        <p:blipFill rotWithShape="1">
          <a:blip r:embed="rId4"/>
          <a:srcRect l="41851" t="23576" r="41200" b="10498"/>
          <a:stretch/>
        </p:blipFill>
        <p:spPr>
          <a:xfrm>
            <a:off x="4603622" y="2885979"/>
            <a:ext cx="1209964" cy="1569939"/>
          </a:xfrm>
          <a:prstGeom prst="rect">
            <a:avLst/>
          </a:prstGeom>
        </p:spPr>
      </p:pic>
      <p:pic>
        <p:nvPicPr>
          <p:cNvPr id="36" name="Imagen 35" descr="Interfaz de usuario gráfica, Diagrama&#10;&#10;Descripción generada automáticamente">
            <a:extLst>
              <a:ext uri="{FF2B5EF4-FFF2-40B4-BE49-F238E27FC236}">
                <a16:creationId xmlns:a16="http://schemas.microsoft.com/office/drawing/2014/main" id="{4B1E1565-01A9-94B4-62D1-D09D5265001E}"/>
              </a:ext>
            </a:extLst>
          </p:cNvPr>
          <p:cNvPicPr>
            <a:picLocks noChangeAspect="1"/>
          </p:cNvPicPr>
          <p:nvPr/>
        </p:nvPicPr>
        <p:blipFill rotWithShape="1">
          <a:blip r:embed="rId4"/>
          <a:srcRect l="6267" t="12680" r="75814" b="13430"/>
          <a:stretch/>
        </p:blipFill>
        <p:spPr>
          <a:xfrm>
            <a:off x="2296632" y="955986"/>
            <a:ext cx="1279239" cy="1759603"/>
          </a:xfrm>
          <a:prstGeom prst="rect">
            <a:avLst/>
          </a:prstGeom>
        </p:spPr>
      </p:pic>
      <p:pic>
        <p:nvPicPr>
          <p:cNvPr id="37" name="Imagen 36" descr="Interfaz de usuario gráfica, Diagrama&#10;&#10;Descripción generada automáticamente">
            <a:extLst>
              <a:ext uri="{FF2B5EF4-FFF2-40B4-BE49-F238E27FC236}">
                <a16:creationId xmlns:a16="http://schemas.microsoft.com/office/drawing/2014/main" id="{87BE4DF5-D539-9259-1FAC-7C42EAB40235}"/>
              </a:ext>
            </a:extLst>
          </p:cNvPr>
          <p:cNvPicPr>
            <a:picLocks noChangeAspect="1"/>
          </p:cNvPicPr>
          <p:nvPr/>
        </p:nvPicPr>
        <p:blipFill rotWithShape="1">
          <a:blip r:embed="rId4"/>
          <a:srcRect l="72223" t="15534" r="5783" b="8622"/>
          <a:stretch/>
        </p:blipFill>
        <p:spPr>
          <a:xfrm>
            <a:off x="6251574" y="783258"/>
            <a:ext cx="1570182" cy="1806136"/>
          </a:xfrm>
          <a:prstGeom prst="rect">
            <a:avLst/>
          </a:prstGeom>
        </p:spPr>
      </p:pic>
      <p:sp>
        <p:nvSpPr>
          <p:cNvPr id="39" name="CuadroTexto 38">
            <a:extLst>
              <a:ext uri="{FF2B5EF4-FFF2-40B4-BE49-F238E27FC236}">
                <a16:creationId xmlns:a16="http://schemas.microsoft.com/office/drawing/2014/main" id="{4471DA1B-7DC9-1F89-D581-6E05AEAA0B37}"/>
              </a:ext>
            </a:extLst>
          </p:cNvPr>
          <p:cNvSpPr txBox="1"/>
          <p:nvPr/>
        </p:nvSpPr>
        <p:spPr>
          <a:xfrm>
            <a:off x="3468661" y="2740516"/>
            <a:ext cx="619125" cy="307777"/>
          </a:xfrm>
          <a:prstGeom prst="rect">
            <a:avLst/>
          </a:prstGeom>
          <a:noFill/>
        </p:spPr>
        <p:txBody>
          <a:bodyPr wrap="square" rtlCol="0">
            <a:spAutoFit/>
          </a:bodyPr>
          <a:lstStyle/>
          <a:p>
            <a:r>
              <a:rPr lang="es-AR" sz="1400" dirty="0" err="1"/>
              <a:t>build</a:t>
            </a:r>
            <a:endParaRPr lang="es-AR" dirty="0"/>
          </a:p>
        </p:txBody>
      </p:sp>
      <p:pic>
        <p:nvPicPr>
          <p:cNvPr id="40" name="Graphic 31" descr="Back with solid fill">
            <a:extLst>
              <a:ext uri="{FF2B5EF4-FFF2-40B4-BE49-F238E27FC236}">
                <a16:creationId xmlns:a16="http://schemas.microsoft.com/office/drawing/2014/main" id="{B30C3702-F945-129A-F651-095100BD08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058012" flipV="1">
            <a:off x="6037373" y="2815709"/>
            <a:ext cx="1129209" cy="988391"/>
          </a:xfrm>
          <a:prstGeom prst="rect">
            <a:avLst/>
          </a:prstGeom>
        </p:spPr>
      </p:pic>
      <p:sp>
        <p:nvSpPr>
          <p:cNvPr id="41" name="CuadroTexto 40">
            <a:extLst>
              <a:ext uri="{FF2B5EF4-FFF2-40B4-BE49-F238E27FC236}">
                <a16:creationId xmlns:a16="http://schemas.microsoft.com/office/drawing/2014/main" id="{51FCA59A-01ED-140D-A061-DB3C549A6E8B}"/>
              </a:ext>
            </a:extLst>
          </p:cNvPr>
          <p:cNvSpPr txBox="1"/>
          <p:nvPr/>
        </p:nvSpPr>
        <p:spPr>
          <a:xfrm>
            <a:off x="6388835" y="2695012"/>
            <a:ext cx="619125" cy="307777"/>
          </a:xfrm>
          <a:prstGeom prst="rect">
            <a:avLst/>
          </a:prstGeom>
          <a:noFill/>
        </p:spPr>
        <p:txBody>
          <a:bodyPr wrap="square" rtlCol="0">
            <a:spAutoFit/>
          </a:bodyPr>
          <a:lstStyle/>
          <a:p>
            <a:r>
              <a:rPr lang="es-AR" sz="1400" dirty="0"/>
              <a:t>run</a:t>
            </a:r>
            <a:endParaRPr lang="es-AR" dirty="0"/>
          </a:p>
        </p:txBody>
      </p:sp>
      <p:pic>
        <p:nvPicPr>
          <p:cNvPr id="42" name="Graphic 31" descr="Back with solid fill">
            <a:extLst>
              <a:ext uri="{FF2B5EF4-FFF2-40B4-BE49-F238E27FC236}">
                <a16:creationId xmlns:a16="http://schemas.microsoft.com/office/drawing/2014/main" id="{1CE32855-2A81-2017-3886-47C722B967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696455">
            <a:off x="7819521" y="1900958"/>
            <a:ext cx="1129209" cy="890669"/>
          </a:xfrm>
          <a:prstGeom prst="rect">
            <a:avLst/>
          </a:prstGeom>
        </p:spPr>
      </p:pic>
      <p:pic>
        <p:nvPicPr>
          <p:cNvPr id="66" name="Graphic 31" descr="Back with solid fill">
            <a:extLst>
              <a:ext uri="{FF2B5EF4-FFF2-40B4-BE49-F238E27FC236}">
                <a16:creationId xmlns:a16="http://schemas.microsoft.com/office/drawing/2014/main" id="{A8B5B763-6918-2349-AA40-0105EF2E08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696455">
            <a:off x="3672257" y="2148345"/>
            <a:ext cx="1129209" cy="890669"/>
          </a:xfrm>
          <a:prstGeom prst="rect">
            <a:avLst/>
          </a:prstGeom>
        </p:spPr>
      </p:pic>
      <p:pic>
        <p:nvPicPr>
          <p:cNvPr id="70" name="Imagen 69">
            <a:extLst>
              <a:ext uri="{FF2B5EF4-FFF2-40B4-BE49-F238E27FC236}">
                <a16:creationId xmlns:a16="http://schemas.microsoft.com/office/drawing/2014/main" id="{D8052470-0591-1086-FB34-B3A1B0D56C64}"/>
              </a:ext>
            </a:extLst>
          </p:cNvPr>
          <p:cNvPicPr>
            <a:picLocks noChangeAspect="1"/>
          </p:cNvPicPr>
          <p:nvPr/>
        </p:nvPicPr>
        <p:blipFill rotWithShape="1">
          <a:blip r:embed="rId7">
            <a:alphaModFix amt="35000"/>
          </a:blip>
          <a:srcRect b="30589"/>
          <a:stretch/>
        </p:blipFill>
        <p:spPr>
          <a:xfrm>
            <a:off x="0" y="3862551"/>
            <a:ext cx="12192000" cy="2470832"/>
          </a:xfrm>
          <a:prstGeom prst="rect">
            <a:avLst/>
          </a:prstGeom>
        </p:spPr>
      </p:pic>
    </p:spTree>
    <p:extLst>
      <p:ext uri="{BB962C8B-B14F-4D97-AF65-F5344CB8AC3E}">
        <p14:creationId xmlns:p14="http://schemas.microsoft.com/office/powerpoint/2010/main" val="38631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solidFill>
                <a:schemeClr val="bg1">
                  <a:lumMod val="75000"/>
                </a:schemeClr>
              </a:solidFill>
            </a:ln>
            <a:effectLst/>
          </p:spPr>
          <p:txBody>
            <a:bodyPr wrap="none" anchor="ctr"/>
            <a:lstStyle/>
            <a:p>
              <a:pPr algn="ctr">
                <a:defRPr/>
              </a:pPr>
              <a:r>
                <a:rPr lang="es-AR" sz="1800" dirty="0">
                  <a:solidFill>
                    <a:srgbClr val="7F7F7F"/>
                  </a:solidFill>
                  <a:effectLst/>
                  <a:latin typeface="Arial Black" panose="020B0A04020102020204" pitchFamily="34" charset="0"/>
                </a:rPr>
                <a:t>Contexto &amp; Objetivo</a:t>
              </a:r>
              <a:endParaRPr lang="es-AR" dirty="0">
                <a:solidFill>
                  <a:srgbClr val="7F7F7F"/>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a:solidFill>
            <a:srgbClr val="D9D9D9"/>
          </a:solidFill>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r>
                <a:rPr lang="es-AR" dirty="0">
                  <a:solidFill>
                    <a:srgbClr val="7F7F7F"/>
                  </a:solidFill>
                  <a:latin typeface="Arial Black" panose="020B0A04020102020204" pitchFamily="34" charset="0"/>
                </a:rPr>
                <a:t>Resumen del Proyecto</a:t>
              </a:r>
              <a:endParaRPr lang="es-AR" dirty="0">
                <a:solidFill>
                  <a:srgbClr val="7F7F7F"/>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a:solidFill>
            <a:srgbClr val="D9D9D9"/>
          </a:solidFill>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a:t>
              </a:r>
              <a:r>
                <a:rPr lang="en-US" sz="2200" b="1" dirty="0">
                  <a:solidFill>
                    <a:schemeClr val="bg1">
                      <a:lumMod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a:solidFill>
            <a:srgbClr val="D9D9D9"/>
          </a:solidFill>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a:t>
              </a:r>
              <a:r>
                <a:rPr lang="en-US" sz="2200" b="1" dirty="0">
                  <a:solidFill>
                    <a:schemeClr val="bg1">
                      <a:lumMod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a:solidFill>
            <a:srgbClr val="D9D9D9"/>
          </a:solidFill>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fontAlgn="base">
                <a:lnSpc>
                  <a:spcPts val="1400"/>
                </a:lnSpc>
                <a:buClr>
                  <a:srgbClr val="FFFFFF"/>
                </a:buClr>
                <a:defRPr/>
              </a:pPr>
              <a:r>
                <a:rPr lang="es-AR" sz="1600" dirty="0">
                  <a:solidFill>
                    <a:schemeClr val="bg1">
                      <a:lumMod val="50000"/>
                    </a:schemeClr>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3B33AF"/>
            </a:solidFill>
            <a:ln>
              <a:noFill/>
            </a:ln>
            <a:effectLst/>
          </p:spPr>
          <p:txBody>
            <a:bodyPr wrap="none" anchor="ctr"/>
            <a:lstStyle/>
            <a:p>
              <a:pPr algn="ctr"/>
              <a:r>
                <a:rPr lang="es-AR" dirty="0">
                  <a:solidFill>
                    <a:schemeClr val="bg1"/>
                  </a:solidFill>
                  <a:latin typeface="Arial Black" panose="020B0A04020102020204" pitchFamily="34" charset="0"/>
                </a:rPr>
                <a:t>DEMO</a:t>
              </a:r>
              <a:endParaRPr lang="es-AR" dirty="0">
                <a:solidFill>
                  <a:schemeClr val="bg1"/>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3B33AF"/>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a:t>
              </a:r>
              <a:r>
                <a:rPr lang="en-US" sz="2200" b="1" dirty="0">
                  <a:solidFill>
                    <a:schemeClr val="bg1"/>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093025" y="3024828"/>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bg1">
                    <a:lumMod val="50000"/>
                  </a:schemeClr>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bg1">
                    <a:lumMod val="50000"/>
                  </a:schemeClr>
                </a:solidFill>
                <a:latin typeface="Arial Black" panose="020B0A04020102020204" pitchFamily="34" charset="0"/>
              </a:rPr>
              <a:t>Construcción de App &amp;Web</a:t>
            </a:r>
          </a:p>
        </p:txBody>
      </p:sp>
    </p:spTree>
    <p:extLst>
      <p:ext uri="{BB962C8B-B14F-4D97-AF65-F5344CB8AC3E}">
        <p14:creationId xmlns:p14="http://schemas.microsoft.com/office/powerpoint/2010/main" val="56484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17</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672CCBF-A63F-55FD-CA25-E1582454D749}"/>
              </a:ext>
            </a:extLst>
          </p:cNvPr>
          <p:cNvPicPr>
            <a:picLocks noChangeAspect="1"/>
          </p:cNvPicPr>
          <p:nvPr/>
        </p:nvPicPr>
        <p:blipFill>
          <a:blip r:embed="rId5"/>
          <a:stretch>
            <a:fillRect/>
          </a:stretch>
        </p:blipFill>
        <p:spPr>
          <a:xfrm>
            <a:off x="1840871" y="1597132"/>
            <a:ext cx="8660909" cy="3490637"/>
          </a:xfrm>
          <a:prstGeom prst="rect">
            <a:avLst/>
          </a:prstGeom>
        </p:spPr>
      </p:pic>
      <p:pic>
        <p:nvPicPr>
          <p:cNvPr id="14" name="Imagen 13" descr="Interfaz de usuario gráfica">
            <a:hlinkClick r:id="rId6"/>
            <a:extLst>
              <a:ext uri="{FF2B5EF4-FFF2-40B4-BE49-F238E27FC236}">
                <a16:creationId xmlns:a16="http://schemas.microsoft.com/office/drawing/2014/main" id="{0B89F363-41C1-3C42-5080-C06916E3E384}"/>
              </a:ext>
            </a:extLst>
          </p:cNvPr>
          <p:cNvPicPr>
            <a:picLocks noChangeAspect="1"/>
          </p:cNvPicPr>
          <p:nvPr/>
        </p:nvPicPr>
        <p:blipFill>
          <a:blip r:embed="rId7"/>
          <a:stretch>
            <a:fillRect/>
          </a:stretch>
        </p:blipFill>
        <p:spPr>
          <a:xfrm>
            <a:off x="4671619" y="0"/>
            <a:ext cx="2981325" cy="1495425"/>
          </a:xfrm>
          <a:prstGeom prst="rect">
            <a:avLst/>
          </a:prstGeom>
        </p:spPr>
      </p:pic>
    </p:spTree>
    <p:extLst>
      <p:ext uri="{BB962C8B-B14F-4D97-AF65-F5344CB8AC3E}">
        <p14:creationId xmlns:p14="http://schemas.microsoft.com/office/powerpoint/2010/main" val="422251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18</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687944" y="5393664"/>
            <a:ext cx="8816109" cy="795073"/>
          </a:xfrm>
        </p:spPr>
        <p:txBody>
          <a:bodyPr rtlCol="0">
            <a:normAutofit/>
          </a:bodyPr>
          <a:lstStyle/>
          <a:p>
            <a:pPr algn="ctr"/>
            <a:r>
              <a:rPr lang="es-AR" sz="4000" b="0" i="0" dirty="0">
                <a:effectLst/>
                <a:latin typeface="Arial Black" panose="020B0A04020102020204" pitchFamily="34" charset="0"/>
              </a:rPr>
              <a:t>GRACIAS !! </a:t>
            </a:r>
            <a:endParaRPr lang="es-ES" sz="400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698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extBox 20">
            <a:extLst>
              <a:ext uri="{FF2B5EF4-FFF2-40B4-BE49-F238E27FC236}">
                <a16:creationId xmlns:a16="http://schemas.microsoft.com/office/drawing/2014/main" id="{8117C3A2-9FDA-B556-2DE3-B402F9EEF115}"/>
              </a:ext>
            </a:extLst>
          </p:cNvPr>
          <p:cNvSpPr txBox="1"/>
          <p:nvPr/>
        </p:nvSpPr>
        <p:spPr>
          <a:xfrm>
            <a:off x="9155127" y="316071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TextBox 20">
            <a:extLst>
              <a:ext uri="{FF2B5EF4-FFF2-40B4-BE49-F238E27FC236}">
                <a16:creationId xmlns:a16="http://schemas.microsoft.com/office/drawing/2014/main" id="{3F46B284-B76D-559B-EE71-70D01BA8B06D}"/>
              </a:ext>
            </a:extLst>
          </p:cNvPr>
          <p:cNvSpPr txBox="1"/>
          <p:nvPr/>
        </p:nvSpPr>
        <p:spPr>
          <a:xfrm>
            <a:off x="9155127" y="-9524"/>
            <a:ext cx="3048000" cy="3151189"/>
          </a:xfrm>
          <a:prstGeom prst="rect">
            <a:avLst/>
          </a:prstGeom>
          <a:solidFill>
            <a:schemeClr val="bg1"/>
          </a:solidFill>
        </p:spPr>
        <p:txBody>
          <a:bodyPr wrap="square" lIns="0" tIns="0" rIns="0" bIns="0" rtlCol="0" anchor="ctr">
            <a:noAutofit/>
          </a:bodyPr>
          <a:lstStyle/>
          <a:p>
            <a:pPr marL="0" marR="0" lvl="0" indent="0"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effectLst/>
              <a:uLnTx/>
              <a:uFillTx/>
              <a:latin typeface="Graphik"/>
              <a:ea typeface="+mn-ea"/>
              <a:cs typeface="+mn-cs"/>
            </a:endParaRPr>
          </a:p>
        </p:txBody>
      </p:sp>
      <p:sp>
        <p:nvSpPr>
          <p:cNvPr id="5" name="Marcador de texto 4">
            <a:extLst>
              <a:ext uri="{FF2B5EF4-FFF2-40B4-BE49-F238E27FC236}">
                <a16:creationId xmlns:a16="http://schemas.microsoft.com/office/drawing/2014/main" id="{16F41B89-51DF-F083-658B-52DCBE8417E8}"/>
              </a:ext>
            </a:extLst>
          </p:cNvPr>
          <p:cNvSpPr>
            <a:spLocks noGrp="1"/>
          </p:cNvSpPr>
          <p:nvPr>
            <p:ph type="body" sz="quarter" idx="19"/>
          </p:nvPr>
        </p:nvSpPr>
        <p:spPr>
          <a:xfrm>
            <a:off x="3449488" y="3169693"/>
            <a:ext cx="2285996" cy="912223"/>
          </a:xfrm>
        </p:spPr>
        <p:txBody>
          <a:bodyPr>
            <a:normAutofit fontScale="92500" lnSpcReduction="20000"/>
          </a:bodyPr>
          <a:lstStyle/>
          <a:p>
            <a:r>
              <a:rPr lang="es-CL" sz="4000" dirty="0" err="1"/>
              <a:t>Insights</a:t>
            </a:r>
            <a:r>
              <a:rPr lang="es-CL" sz="4000" dirty="0"/>
              <a:t> &amp;</a:t>
            </a:r>
            <a:r>
              <a:rPr lang="es-CL" sz="4000" dirty="0" err="1"/>
              <a:t>Hipotesis</a:t>
            </a:r>
            <a:endParaRPr lang="es-CL" sz="4000" dirty="0"/>
          </a:p>
        </p:txBody>
      </p:sp>
      <p:pic>
        <p:nvPicPr>
          <p:cNvPr id="23" name="Picture Placeholder 22" descr="Hierarchy with solid fill">
            <a:extLst>
              <a:ext uri="{FF2B5EF4-FFF2-40B4-BE49-F238E27FC236}">
                <a16:creationId xmlns:a16="http://schemas.microsoft.com/office/drawing/2014/main" id="{A2DECC1B-8EC0-14D5-BBBD-0B37C8BE238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37" r="1637"/>
          <a:stretch>
            <a:fillRect/>
          </a:stretch>
        </p:blipFill>
        <p:spPr/>
      </p:pic>
      <p:sp>
        <p:nvSpPr>
          <p:cNvPr id="21" name="TextBox 20">
            <a:extLst>
              <a:ext uri="{FF2B5EF4-FFF2-40B4-BE49-F238E27FC236}">
                <a16:creationId xmlns:a16="http://schemas.microsoft.com/office/drawing/2014/main" id="{7C3EF9FE-91BB-2311-9BE7-E3F8C46C3077}"/>
              </a:ext>
            </a:extLst>
          </p:cNvPr>
          <p:cNvSpPr txBox="1"/>
          <p:nvPr/>
        </p:nvSpPr>
        <p:spPr>
          <a:xfrm>
            <a:off x="6107127" y="-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48" name="Picture Placeholder 47" descr="Gauge with solid fill">
            <a:extLst>
              <a:ext uri="{FF2B5EF4-FFF2-40B4-BE49-F238E27FC236}">
                <a16:creationId xmlns:a16="http://schemas.microsoft.com/office/drawing/2014/main" id="{1AEC9313-59A6-BD7B-422A-C0E18730A1D4}"/>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10" r="1710"/>
          <a:stretch>
            <a:fillRect/>
          </a:stretch>
        </p:blipFill>
        <p:spPr/>
      </p:pic>
      <p:sp>
        <p:nvSpPr>
          <p:cNvPr id="45" name="Rectangle 44">
            <a:extLst>
              <a:ext uri="{FF2B5EF4-FFF2-40B4-BE49-F238E27FC236}">
                <a16:creationId xmlns:a16="http://schemas.microsoft.com/office/drawing/2014/main" id="{161C0EA0-B1EC-E8F4-7B96-CEF9A5BED9B8}"/>
              </a:ext>
            </a:extLst>
          </p:cNvPr>
          <p:cNvSpPr/>
          <p:nvPr/>
        </p:nvSpPr>
        <p:spPr>
          <a:xfrm>
            <a:off x="0" y="3151188"/>
            <a:ext cx="3048000" cy="315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err="1">
              <a:ln>
                <a:noFill/>
              </a:ln>
              <a:solidFill>
                <a:srgbClr val="FFFFFF"/>
              </a:solidFill>
              <a:effectLst/>
              <a:uLnTx/>
              <a:uFillTx/>
              <a:latin typeface="Graphik"/>
              <a:ea typeface="+mn-ea"/>
              <a:cs typeface="+mn-cs"/>
            </a:endParaRPr>
          </a:p>
        </p:txBody>
      </p:sp>
      <p:pic>
        <p:nvPicPr>
          <p:cNvPr id="54" name="Graphic 53" descr="Money with solid fill">
            <a:extLst>
              <a:ext uri="{FF2B5EF4-FFF2-40B4-BE49-F238E27FC236}">
                <a16:creationId xmlns:a16="http://schemas.microsoft.com/office/drawing/2014/main" id="{A3573698-202A-2DBE-BAC8-63DC0B348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699" y="5381897"/>
            <a:ext cx="914400" cy="914400"/>
          </a:xfrm>
          <a:prstGeom prst="rect">
            <a:avLst/>
          </a:prstGeom>
        </p:spPr>
      </p:pic>
      <p:sp>
        <p:nvSpPr>
          <p:cNvPr id="17" name="Título 10">
            <a:extLst>
              <a:ext uri="{FF2B5EF4-FFF2-40B4-BE49-F238E27FC236}">
                <a16:creationId xmlns:a16="http://schemas.microsoft.com/office/drawing/2014/main" id="{817D86CC-2705-7F08-3699-3A9014E629DB}"/>
              </a:ext>
            </a:extLst>
          </p:cNvPr>
          <p:cNvSpPr txBox="1">
            <a:spLocks/>
          </p:cNvSpPr>
          <p:nvPr/>
        </p:nvSpPr>
        <p:spPr>
          <a:xfrm>
            <a:off x="563851" y="203454"/>
            <a:ext cx="4946044" cy="2285746"/>
          </a:xfrm>
          <a:prstGeom prst="rect">
            <a:avLst/>
          </a:prstGeom>
        </p:spPr>
        <p:txBody>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s-AR" b="0" i="0" dirty="0">
                <a:gradFill flip="none" rotWithShape="1">
                  <a:gsLst>
                    <a:gs pos="0">
                      <a:srgbClr val="0396D8"/>
                    </a:gs>
                    <a:gs pos="100000">
                      <a:schemeClr val="accent1"/>
                    </a:gs>
                  </a:gsLst>
                  <a:lin ang="0" scaled="1"/>
                  <a:tileRect/>
                </a:gradFill>
                <a:effectLst/>
                <a:latin typeface="Arial Black" panose="020B0A04020102020204" pitchFamily="34" charset="0"/>
              </a:rPr>
              <a:t>R</a:t>
            </a:r>
            <a:r>
              <a:rPr lang="es-AR" b="0" dirty="0">
                <a:gradFill flip="none" rotWithShape="1">
                  <a:gsLst>
                    <a:gs pos="0">
                      <a:srgbClr val="0396D8"/>
                    </a:gs>
                    <a:gs pos="100000">
                      <a:schemeClr val="accent1"/>
                    </a:gs>
                  </a:gsLst>
                  <a:lin ang="0" scaled="1"/>
                  <a:tileRect/>
                </a:gradFill>
                <a:latin typeface="Arial Black" panose="020B0A04020102020204" pitchFamily="34" charset="0"/>
              </a:rPr>
              <a:t>ESUMEN DEL PROYECTO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&amp;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TRABAJO REALIZADO</a:t>
            </a:r>
            <a:endParaRPr lang="es-AR" dirty="0">
              <a:solidFill>
                <a:schemeClr val="tx1"/>
              </a:solidFill>
            </a:endParaRPr>
          </a:p>
        </p:txBody>
      </p:sp>
      <p:pic>
        <p:nvPicPr>
          <p:cNvPr id="22" name="Imagen 21" descr="Icono&#10;&#10;Descripción generada automáticamente">
            <a:extLst>
              <a:ext uri="{FF2B5EF4-FFF2-40B4-BE49-F238E27FC236}">
                <a16:creationId xmlns:a16="http://schemas.microsoft.com/office/drawing/2014/main" id="{25713FB3-9A7B-3AB4-B585-C09B9E477D4F}"/>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66278" y="59899"/>
            <a:ext cx="642245" cy="670168"/>
          </a:xfrm>
          <a:prstGeom prst="rect">
            <a:avLst/>
          </a:prstGeom>
          <a:solidFill>
            <a:schemeClr val="bg1"/>
          </a:solidFill>
        </p:spPr>
      </p:pic>
      <p:sp>
        <p:nvSpPr>
          <p:cNvPr id="27" name="Marcador de texto 4">
            <a:extLst>
              <a:ext uri="{FF2B5EF4-FFF2-40B4-BE49-F238E27FC236}">
                <a16:creationId xmlns:a16="http://schemas.microsoft.com/office/drawing/2014/main" id="{61041376-F369-70BF-C8C9-028C1A2A4B1E}"/>
              </a:ext>
            </a:extLst>
          </p:cNvPr>
          <p:cNvSpPr txBox="1">
            <a:spLocks/>
          </p:cNvSpPr>
          <p:nvPr/>
        </p:nvSpPr>
        <p:spPr>
          <a:xfrm>
            <a:off x="6476990" y="203454"/>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Análisis exploratorio</a:t>
            </a:r>
          </a:p>
        </p:txBody>
      </p:sp>
      <p:sp>
        <p:nvSpPr>
          <p:cNvPr id="28" name="Marcador de texto 4">
            <a:extLst>
              <a:ext uri="{FF2B5EF4-FFF2-40B4-BE49-F238E27FC236}">
                <a16:creationId xmlns:a16="http://schemas.microsoft.com/office/drawing/2014/main" id="{276E9494-652F-D54D-806A-E87496B89E1D}"/>
              </a:ext>
            </a:extLst>
          </p:cNvPr>
          <p:cNvSpPr txBox="1">
            <a:spLocks/>
          </p:cNvSpPr>
          <p:nvPr/>
        </p:nvSpPr>
        <p:spPr>
          <a:xfrm>
            <a:off x="9808523" y="118540"/>
            <a:ext cx="2285996" cy="91222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solidFill>
                  <a:schemeClr val="tx1">
                    <a:lumMod val="50000"/>
                    <a:lumOff val="50000"/>
                  </a:schemeClr>
                </a:solidFill>
              </a:rPr>
              <a:t>Set Up &amp; Limpieza</a:t>
            </a:r>
          </a:p>
        </p:txBody>
      </p:sp>
      <p:sp>
        <p:nvSpPr>
          <p:cNvPr id="30" name="Marcador de texto 4">
            <a:extLst>
              <a:ext uri="{FF2B5EF4-FFF2-40B4-BE49-F238E27FC236}">
                <a16:creationId xmlns:a16="http://schemas.microsoft.com/office/drawing/2014/main" id="{AB842F8D-8A1A-0846-4CBA-ED268AEA7C26}"/>
              </a:ext>
            </a:extLst>
          </p:cNvPr>
          <p:cNvSpPr txBox="1">
            <a:spLocks/>
          </p:cNvSpPr>
          <p:nvPr/>
        </p:nvSpPr>
        <p:spPr>
          <a:xfrm>
            <a:off x="308786" y="3169693"/>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Entendimiento de los datos</a:t>
            </a:r>
          </a:p>
        </p:txBody>
      </p:sp>
      <p:sp>
        <p:nvSpPr>
          <p:cNvPr id="34" name="Marcador de texto 4">
            <a:extLst>
              <a:ext uri="{FF2B5EF4-FFF2-40B4-BE49-F238E27FC236}">
                <a16:creationId xmlns:a16="http://schemas.microsoft.com/office/drawing/2014/main" id="{3028EBFB-4CEA-8B4B-E0A8-7A6B68C47F3C}"/>
              </a:ext>
            </a:extLst>
          </p:cNvPr>
          <p:cNvSpPr txBox="1">
            <a:spLocks/>
          </p:cNvSpPr>
          <p:nvPr/>
        </p:nvSpPr>
        <p:spPr>
          <a:xfrm>
            <a:off x="6456966" y="3213197"/>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Business Case </a:t>
            </a:r>
          </a:p>
        </p:txBody>
      </p:sp>
      <p:sp>
        <p:nvSpPr>
          <p:cNvPr id="36" name="Marcador de texto 4">
            <a:extLst>
              <a:ext uri="{FF2B5EF4-FFF2-40B4-BE49-F238E27FC236}">
                <a16:creationId xmlns:a16="http://schemas.microsoft.com/office/drawing/2014/main" id="{3B702661-5236-56CE-3B46-43699E7E91D9}"/>
              </a:ext>
            </a:extLst>
          </p:cNvPr>
          <p:cNvSpPr txBox="1">
            <a:spLocks/>
          </p:cNvSpPr>
          <p:nvPr/>
        </p:nvSpPr>
        <p:spPr>
          <a:xfrm>
            <a:off x="9657936" y="3224549"/>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Métricas &amp; </a:t>
            </a:r>
            <a:r>
              <a:rPr lang="es-CL" sz="4000" dirty="0" err="1"/>
              <a:t>Dashboard</a:t>
            </a:r>
            <a:endParaRPr lang="es-CL" sz="4000" dirty="0"/>
          </a:p>
        </p:txBody>
      </p:sp>
      <p:sp>
        <p:nvSpPr>
          <p:cNvPr id="39" name="Marcador de texto 5">
            <a:extLst>
              <a:ext uri="{FF2B5EF4-FFF2-40B4-BE49-F238E27FC236}">
                <a16:creationId xmlns:a16="http://schemas.microsoft.com/office/drawing/2014/main" id="{FF0AF9AC-9E03-7F13-5753-833AEBA960EB}"/>
              </a:ext>
            </a:extLst>
          </p:cNvPr>
          <p:cNvSpPr txBox="1">
            <a:spLocks/>
          </p:cNvSpPr>
          <p:nvPr/>
        </p:nvSpPr>
        <p:spPr>
          <a:xfrm>
            <a:off x="6269456" y="1177686"/>
            <a:ext cx="2723342" cy="13939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dirty="0"/>
              <a:t>Tamaño de la </a:t>
            </a:r>
            <a:r>
              <a:rPr lang="es-AR" dirty="0" err="1"/>
              <a:t>bbdd</a:t>
            </a:r>
            <a:endParaRPr lang="es-AR" dirty="0"/>
          </a:p>
          <a:p>
            <a:r>
              <a:rPr lang="es-AR" dirty="0"/>
              <a:t>Tipo de datos</a:t>
            </a:r>
          </a:p>
          <a:p>
            <a:r>
              <a:rPr lang="es-AR" dirty="0"/>
              <a:t>Columnas disponibles</a:t>
            </a:r>
          </a:p>
        </p:txBody>
      </p:sp>
      <p:sp>
        <p:nvSpPr>
          <p:cNvPr id="40" name="Marcador de texto 5">
            <a:extLst>
              <a:ext uri="{FF2B5EF4-FFF2-40B4-BE49-F238E27FC236}">
                <a16:creationId xmlns:a16="http://schemas.microsoft.com/office/drawing/2014/main" id="{539709D9-80F7-446C-8C80-0C937C5EF46F}"/>
              </a:ext>
            </a:extLst>
          </p:cNvPr>
          <p:cNvSpPr txBox="1">
            <a:spLocks/>
          </p:cNvSpPr>
          <p:nvPr/>
        </p:nvSpPr>
        <p:spPr>
          <a:xfrm>
            <a:off x="9084332" y="1106668"/>
            <a:ext cx="3098297" cy="20706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1700" dirty="0">
                <a:solidFill>
                  <a:schemeClr val="tx1">
                    <a:lumMod val="50000"/>
                    <a:lumOff val="50000"/>
                  </a:schemeClr>
                </a:solidFill>
              </a:rPr>
              <a:t>Conversión de tipos de datos</a:t>
            </a:r>
          </a:p>
          <a:p>
            <a:r>
              <a:rPr lang="es-AR" sz="1700" dirty="0">
                <a:solidFill>
                  <a:schemeClr val="tx1">
                    <a:lumMod val="50000"/>
                    <a:lumOff val="50000"/>
                  </a:schemeClr>
                </a:solidFill>
              </a:rPr>
              <a:t>Creación de nuevas columnas</a:t>
            </a:r>
          </a:p>
          <a:p>
            <a:r>
              <a:rPr lang="es-AR" sz="1700" dirty="0">
                <a:solidFill>
                  <a:schemeClr val="tx1">
                    <a:lumMod val="50000"/>
                    <a:lumOff val="50000"/>
                  </a:schemeClr>
                </a:solidFill>
              </a:rPr>
              <a:t>Verificación de nulos, absurdos &amp; duplicados</a:t>
            </a:r>
          </a:p>
          <a:p>
            <a:r>
              <a:rPr lang="es-AR" sz="1700" dirty="0">
                <a:solidFill>
                  <a:schemeClr val="tx1">
                    <a:lumMod val="50000"/>
                    <a:lumOff val="50000"/>
                  </a:schemeClr>
                </a:solidFill>
              </a:rPr>
              <a:t>Limpieza de </a:t>
            </a:r>
            <a:r>
              <a:rPr lang="es-AR" sz="1700" dirty="0" err="1">
                <a:solidFill>
                  <a:schemeClr val="tx1">
                    <a:lumMod val="50000"/>
                    <a:lumOff val="50000"/>
                  </a:schemeClr>
                </a:solidFill>
              </a:rPr>
              <a:t>NaN</a:t>
            </a:r>
            <a:endParaRPr lang="es-AR" sz="1700" dirty="0">
              <a:solidFill>
                <a:schemeClr val="tx1">
                  <a:lumMod val="50000"/>
                  <a:lumOff val="50000"/>
                </a:schemeClr>
              </a:solidFill>
            </a:endParaRPr>
          </a:p>
        </p:txBody>
      </p:sp>
      <p:sp>
        <p:nvSpPr>
          <p:cNvPr id="41" name="Marcador de texto 5">
            <a:extLst>
              <a:ext uri="{FF2B5EF4-FFF2-40B4-BE49-F238E27FC236}">
                <a16:creationId xmlns:a16="http://schemas.microsoft.com/office/drawing/2014/main" id="{E1E8F305-56AB-6B2C-AA09-04095207AA05}"/>
              </a:ext>
            </a:extLst>
          </p:cNvPr>
          <p:cNvSpPr txBox="1">
            <a:spLocks/>
          </p:cNvSpPr>
          <p:nvPr/>
        </p:nvSpPr>
        <p:spPr>
          <a:xfrm>
            <a:off x="-11160" y="4103405"/>
            <a:ext cx="3211007" cy="228574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8400" dirty="0">
                <a:solidFill>
                  <a:schemeClr val="tx1">
                    <a:lumMod val="50000"/>
                    <a:lumOff val="50000"/>
                  </a:schemeClr>
                </a:solidFill>
              </a:rPr>
              <a:t>Análisis descriptivo</a:t>
            </a:r>
          </a:p>
          <a:p>
            <a:r>
              <a:rPr lang="es-AR" sz="8400" dirty="0">
                <a:solidFill>
                  <a:schemeClr val="tx1">
                    <a:lumMod val="50000"/>
                    <a:lumOff val="50000"/>
                  </a:schemeClr>
                </a:solidFill>
              </a:rPr>
              <a:t>Columnas</a:t>
            </a:r>
          </a:p>
          <a:p>
            <a:r>
              <a:rPr lang="es-AR" sz="8400" dirty="0">
                <a:solidFill>
                  <a:schemeClr val="tx1">
                    <a:lumMod val="50000"/>
                    <a:lumOff val="50000"/>
                  </a:schemeClr>
                </a:solidFill>
              </a:rPr>
              <a:t>Horarios &amp; días de servicio</a:t>
            </a:r>
          </a:p>
          <a:p>
            <a:r>
              <a:rPr lang="es-AR" sz="8400" dirty="0">
                <a:solidFill>
                  <a:schemeClr val="tx1">
                    <a:lumMod val="50000"/>
                    <a:lumOff val="50000"/>
                  </a:schemeClr>
                </a:solidFill>
              </a:rPr>
              <a:t>Análisis univariante ,bivariante &amp; correlación de los datos</a:t>
            </a:r>
          </a:p>
          <a:p>
            <a:pPr marL="285750" indent="-285750">
              <a:buFont typeface="Arial" panose="020B0604020202020204" pitchFamily="34" charset="0"/>
              <a:buChar char="•"/>
            </a:pPr>
            <a:endParaRPr lang="es-AR" dirty="0">
              <a:solidFill>
                <a:schemeClr val="tx1">
                  <a:lumMod val="50000"/>
                  <a:lumOff val="50000"/>
                </a:schemeClr>
              </a:solidFill>
            </a:endParaRPr>
          </a:p>
        </p:txBody>
      </p:sp>
      <p:sp>
        <p:nvSpPr>
          <p:cNvPr id="47" name="Marcador de texto 5">
            <a:extLst>
              <a:ext uri="{FF2B5EF4-FFF2-40B4-BE49-F238E27FC236}">
                <a16:creationId xmlns:a16="http://schemas.microsoft.com/office/drawing/2014/main" id="{9BFB0B78-B503-2CC1-7009-62298887E906}"/>
              </a:ext>
            </a:extLst>
          </p:cNvPr>
          <p:cNvSpPr txBox="1">
            <a:spLocks/>
          </p:cNvSpPr>
          <p:nvPr/>
        </p:nvSpPr>
        <p:spPr>
          <a:xfrm>
            <a:off x="3230815" y="444510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Identificación de </a:t>
            </a:r>
            <a:r>
              <a:rPr lang="es-AR" dirty="0" err="1"/>
              <a:t>Insigths</a:t>
            </a:r>
            <a:endParaRPr lang="es-AR" dirty="0"/>
          </a:p>
          <a:p>
            <a:pPr marL="285750" indent="-285750">
              <a:buFont typeface="Arial" panose="020B0604020202020204" pitchFamily="34" charset="0"/>
              <a:buChar char="•"/>
            </a:pPr>
            <a:r>
              <a:rPr lang="es-AR" dirty="0"/>
              <a:t>Definición de Hipótesis y generación de los Test </a:t>
            </a:r>
          </a:p>
        </p:txBody>
      </p:sp>
      <p:sp>
        <p:nvSpPr>
          <p:cNvPr id="49" name="Marcador de texto 5">
            <a:extLst>
              <a:ext uri="{FF2B5EF4-FFF2-40B4-BE49-F238E27FC236}">
                <a16:creationId xmlns:a16="http://schemas.microsoft.com/office/drawing/2014/main" id="{6A58BE82-922B-8BA4-63EE-12D95261DD05}"/>
              </a:ext>
            </a:extLst>
          </p:cNvPr>
          <p:cNvSpPr txBox="1">
            <a:spLocks/>
          </p:cNvSpPr>
          <p:nvPr/>
        </p:nvSpPr>
        <p:spPr>
          <a:xfrm>
            <a:off x="6162793" y="3969030"/>
            <a:ext cx="2773661" cy="228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solidFill>
                  <a:schemeClr val="tx1">
                    <a:lumMod val="50000"/>
                    <a:lumOff val="50000"/>
                  </a:schemeClr>
                </a:solidFill>
              </a:rPr>
              <a:t>Definición de Business Case</a:t>
            </a:r>
          </a:p>
          <a:p>
            <a:pPr marL="285750" indent="-285750">
              <a:buFont typeface="Arial" panose="020B0604020202020204" pitchFamily="34" charset="0"/>
              <a:buChar char="•"/>
            </a:pPr>
            <a:r>
              <a:rPr lang="es-AR" dirty="0">
                <a:solidFill>
                  <a:schemeClr val="tx1">
                    <a:lumMod val="50000"/>
                    <a:lumOff val="50000"/>
                  </a:schemeClr>
                </a:solidFill>
              </a:rPr>
              <a:t>Generación &amp; elaboración de escenarios</a:t>
            </a:r>
          </a:p>
        </p:txBody>
      </p:sp>
      <p:sp>
        <p:nvSpPr>
          <p:cNvPr id="51" name="Marcador de texto 5">
            <a:extLst>
              <a:ext uri="{FF2B5EF4-FFF2-40B4-BE49-F238E27FC236}">
                <a16:creationId xmlns:a16="http://schemas.microsoft.com/office/drawing/2014/main" id="{74C0E559-D5F2-D8F4-1AFD-D43451ADEED3}"/>
              </a:ext>
            </a:extLst>
          </p:cNvPr>
          <p:cNvSpPr txBox="1">
            <a:spLocks/>
          </p:cNvSpPr>
          <p:nvPr/>
        </p:nvSpPr>
        <p:spPr>
          <a:xfrm>
            <a:off x="9271809" y="422041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Generación de métricas</a:t>
            </a:r>
          </a:p>
          <a:p>
            <a:pPr marL="285750" indent="-285750">
              <a:buFont typeface="Arial" panose="020B0604020202020204" pitchFamily="34" charset="0"/>
              <a:buChar char="•"/>
            </a:pPr>
            <a:r>
              <a:rPr lang="es-AR" dirty="0"/>
              <a:t>Generación de escenarios con sus dashboards</a:t>
            </a:r>
          </a:p>
        </p:txBody>
      </p:sp>
    </p:spTree>
    <p:extLst>
      <p:ext uri="{BB962C8B-B14F-4D97-AF65-F5344CB8AC3E}">
        <p14:creationId xmlns:p14="http://schemas.microsoft.com/office/powerpoint/2010/main" val="15421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fade">
                                      <p:cBhvr>
                                        <p:cTn id="21" dur="5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fade">
                                      <p:cBhvr>
                                        <p:cTn id="41" dur="500"/>
                                        <p:tgtEl>
                                          <p:spTgt spid="3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animEffect transition="in" filter="fade">
                                      <p:cBhvr>
                                        <p:cTn id="44" dur="500"/>
                                        <p:tgtEl>
                                          <p:spTgt spid="3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fad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xEl>
                                              <p:pRg st="2" end="2"/>
                                            </p:txEl>
                                          </p:spTgt>
                                        </p:tgtEl>
                                        <p:attrNameLst>
                                          <p:attrName>style.visibility</p:attrName>
                                        </p:attrNameLst>
                                      </p:cBhvr>
                                      <p:to>
                                        <p:strVal val="visible"/>
                                      </p:to>
                                    </p:set>
                                    <p:animEffect transition="in" filter="fade">
                                      <p:cBhvr>
                                        <p:cTn id="54" dur="500"/>
                                        <p:tgtEl>
                                          <p:spTgt spid="39">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xEl>
                                              <p:pRg st="0" end="0"/>
                                            </p:txEl>
                                          </p:spTgt>
                                        </p:tgtEl>
                                        <p:attrNameLst>
                                          <p:attrName>style.visibility</p:attrName>
                                        </p:attrNameLst>
                                      </p:cBhvr>
                                      <p:to>
                                        <p:strVal val="visible"/>
                                      </p:to>
                                    </p:set>
                                    <p:animEffect transition="in" filter="fade">
                                      <p:cBhvr>
                                        <p:cTn id="57" dur="500"/>
                                        <p:tgtEl>
                                          <p:spTgt spid="4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xEl>
                                              <p:pRg st="2" end="2"/>
                                            </p:txEl>
                                          </p:spTgt>
                                        </p:tgtEl>
                                        <p:attrNameLst>
                                          <p:attrName>style.visibility</p:attrName>
                                        </p:attrNameLst>
                                      </p:cBhvr>
                                      <p:to>
                                        <p:strVal val="visible"/>
                                      </p:to>
                                    </p:set>
                                    <p:animEffect transition="in" filter="fade">
                                      <p:cBhvr>
                                        <p:cTn id="67" dur="500"/>
                                        <p:tgtEl>
                                          <p:spTgt spid="40">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xEl>
                                              <p:pRg st="3" end="3"/>
                                            </p:txEl>
                                          </p:spTgt>
                                        </p:tgtEl>
                                        <p:attrNameLst>
                                          <p:attrName>style.visibility</p:attrName>
                                        </p:attrNameLst>
                                      </p:cBhvr>
                                      <p:to>
                                        <p:strVal val="visible"/>
                                      </p:to>
                                    </p:set>
                                    <p:animEffect transition="in" filter="fade">
                                      <p:cBhvr>
                                        <p:cTn id="72" dur="500"/>
                                        <p:tgtEl>
                                          <p:spTgt spid="40">
                                            <p:txEl>
                                              <p:pRg st="3" end="3"/>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xEl>
                                              <p:pRg st="1" end="1"/>
                                            </p:txEl>
                                          </p:spTgt>
                                        </p:tgtEl>
                                        <p:attrNameLst>
                                          <p:attrName>style.visibility</p:attrName>
                                        </p:attrNameLst>
                                      </p:cBhvr>
                                      <p:to>
                                        <p:strVal val="visible"/>
                                      </p:to>
                                    </p:set>
                                    <p:animEffect transition="in" filter="fade">
                                      <p:cBhvr>
                                        <p:cTn id="80" dur="500"/>
                                        <p:tgtEl>
                                          <p:spTgt spid="4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xEl>
                                              <p:pRg st="2" end="2"/>
                                            </p:txEl>
                                          </p:spTgt>
                                        </p:tgtEl>
                                        <p:attrNameLst>
                                          <p:attrName>style.visibility</p:attrName>
                                        </p:attrNameLst>
                                      </p:cBhvr>
                                      <p:to>
                                        <p:strVal val="visible"/>
                                      </p:to>
                                    </p:set>
                                    <p:animEffect transition="in" filter="fade">
                                      <p:cBhvr>
                                        <p:cTn id="85" dur="500"/>
                                        <p:tgtEl>
                                          <p:spTgt spid="4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1">
                                            <p:txEl>
                                              <p:pRg st="3" end="3"/>
                                            </p:txEl>
                                          </p:spTgt>
                                        </p:tgtEl>
                                        <p:attrNameLst>
                                          <p:attrName>style.visibility</p:attrName>
                                        </p:attrNameLst>
                                      </p:cBhvr>
                                      <p:to>
                                        <p:strVal val="visible"/>
                                      </p:to>
                                    </p:set>
                                    <p:animEffect transition="in" filter="fade">
                                      <p:cBhvr>
                                        <p:cTn id="90" dur="500"/>
                                        <p:tgtEl>
                                          <p:spTgt spid="41">
                                            <p:txEl>
                                              <p:pRg st="3" end="3"/>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animEffect transition="in" filter="fade">
                                      <p:cBhvr>
                                        <p:cTn id="93" dur="500"/>
                                        <p:tgtEl>
                                          <p:spTgt spid="47">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7">
                                            <p:txEl>
                                              <p:pRg st="1" end="1"/>
                                            </p:txEl>
                                          </p:spTgt>
                                        </p:tgtEl>
                                        <p:attrNameLst>
                                          <p:attrName>style.visibility</p:attrName>
                                        </p:attrNameLst>
                                      </p:cBhvr>
                                      <p:to>
                                        <p:strVal val="visible"/>
                                      </p:to>
                                    </p:set>
                                    <p:animEffect transition="in" filter="fade">
                                      <p:cBhvr>
                                        <p:cTn id="98" dur="500"/>
                                        <p:tgtEl>
                                          <p:spTgt spid="47">
                                            <p:txEl>
                                              <p:pRg st="1" end="1"/>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9">
                                            <p:txEl>
                                              <p:pRg st="1" end="1"/>
                                            </p:txEl>
                                          </p:spTgt>
                                        </p:tgtEl>
                                        <p:attrNameLst>
                                          <p:attrName>style.visibility</p:attrName>
                                        </p:attrNameLst>
                                      </p:cBhvr>
                                      <p:to>
                                        <p:strVal val="visible"/>
                                      </p:to>
                                    </p:set>
                                    <p:animEffect transition="in" filter="fade">
                                      <p:cBhvr>
                                        <p:cTn id="106" dur="500"/>
                                        <p:tgtEl>
                                          <p:spTgt spid="49">
                                            <p:txEl>
                                              <p:pRg st="1" end="1"/>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
                                            <p:txEl>
                                              <p:pRg st="0" end="0"/>
                                            </p:txEl>
                                          </p:spTgt>
                                        </p:tgtEl>
                                        <p:attrNameLst>
                                          <p:attrName>style.visibility</p:attrName>
                                        </p:attrNameLst>
                                      </p:cBhvr>
                                      <p:to>
                                        <p:strVal val="visible"/>
                                      </p:to>
                                    </p:set>
                                    <p:animEffect transition="in" filter="fade">
                                      <p:cBhvr>
                                        <p:cTn id="109" dur="500"/>
                                        <p:tgtEl>
                                          <p:spTgt spid="51">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1">
                                            <p:txEl>
                                              <p:pRg st="1" end="1"/>
                                            </p:txEl>
                                          </p:spTgt>
                                        </p:tgtEl>
                                        <p:attrNameLst>
                                          <p:attrName>style.visibility</p:attrName>
                                        </p:attrNameLst>
                                      </p:cBhvr>
                                      <p:to>
                                        <p:strVal val="visible"/>
                                      </p:to>
                                    </p:set>
                                    <p:animEffect transition="in" filter="fade">
                                      <p:cBhvr>
                                        <p:cTn id="114"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5" grpId="0" animBg="1"/>
      <p:bldP spid="27" grpId="0" build="p"/>
      <p:bldP spid="28" grpId="0" build="p"/>
      <p:bldP spid="30" grpId="0" build="p"/>
      <p:bldP spid="34" grpId="0" build="p"/>
      <p:bldP spid="36" grpId="0" build="p"/>
      <p:bldP spid="39" grpId="0" build="p"/>
      <p:bldP spid="40" grpId="0" build="p"/>
      <p:bldP spid="41" grpId="0" build="p"/>
      <p:bldP spid="47" grpId="0" build="p"/>
      <p:bldP spid="49" grpId="0" build="p"/>
      <p:bldP spid="5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3B33AF"/>
            </a:solidFill>
            <a:ln>
              <a:solidFill>
                <a:schemeClr val="bg1">
                  <a:lumMod val="75000"/>
                </a:schemeClr>
              </a:solidFill>
            </a:ln>
            <a:effectLst/>
          </p:spPr>
          <p:txBody>
            <a:bodyPr wrap="none" anchor="ctr"/>
            <a:lstStyle/>
            <a:p>
              <a:pPr algn="ctr">
                <a:defRPr/>
              </a:pPr>
              <a:r>
                <a:rPr lang="es-AR" sz="1800" dirty="0">
                  <a:solidFill>
                    <a:schemeClr val="bg1"/>
                  </a:solidFill>
                  <a:effectLst/>
                  <a:latin typeface="Arial Black" panose="020B0A04020102020204" pitchFamily="34" charset="0"/>
                </a:rPr>
                <a:t>Contexto &amp; Objetivo</a:t>
              </a:r>
              <a:endParaRPr lang="es-AR" dirty="0">
                <a:solidFill>
                  <a:schemeClr val="bg1"/>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3B33AF"/>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Resumen del Proyecto</a:t>
              </a:r>
              <a:endParaRPr lang="es-AR" dirty="0">
                <a:solidFill>
                  <a:schemeClr val="tx1">
                    <a:lumMod val="50000"/>
                    <a:lumOff val="50000"/>
                  </a:schemeClr>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fontAlgn="base">
                <a:lnSpc>
                  <a:spcPts val="1400"/>
                </a:lnSpc>
                <a:buClr>
                  <a:srgbClr val="FFFFFF"/>
                </a:buClr>
                <a:defRPr/>
              </a:pPr>
              <a:r>
                <a:rPr lang="es-AR" sz="1600" dirty="0">
                  <a:solidFill>
                    <a:schemeClr val="tx1">
                      <a:lumMod val="50000"/>
                      <a:lumOff val="50000"/>
                    </a:schemeClr>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104545" y="8546"/>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DEMO</a:t>
              </a:r>
              <a:endParaRPr lang="es-AR" dirty="0">
                <a:solidFill>
                  <a:schemeClr val="tx1">
                    <a:lumMod val="50000"/>
                    <a:lumOff val="50000"/>
                  </a:schemeClr>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134000" y="3034295"/>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tx1">
                    <a:lumMod val="50000"/>
                    <a:lumOff val="50000"/>
                  </a:schemeClr>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tx1">
                    <a:lumMod val="50000"/>
                    <a:lumOff val="50000"/>
                  </a:schemeClr>
                </a:solidFill>
                <a:latin typeface="Arial Black" panose="020B0A04020102020204" pitchFamily="34" charset="0"/>
              </a:rPr>
              <a:t>Construcción de App &amp;Web</a:t>
            </a:r>
          </a:p>
        </p:txBody>
      </p:sp>
    </p:spTree>
    <p:extLst>
      <p:ext uri="{BB962C8B-B14F-4D97-AF65-F5344CB8AC3E}">
        <p14:creationId xmlns:p14="http://schemas.microsoft.com/office/powerpoint/2010/main" val="2741869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extBox 20">
            <a:extLst>
              <a:ext uri="{FF2B5EF4-FFF2-40B4-BE49-F238E27FC236}">
                <a16:creationId xmlns:a16="http://schemas.microsoft.com/office/drawing/2014/main" id="{8117C3A2-9FDA-B556-2DE3-B402F9EEF115}"/>
              </a:ext>
            </a:extLst>
          </p:cNvPr>
          <p:cNvSpPr txBox="1"/>
          <p:nvPr/>
        </p:nvSpPr>
        <p:spPr>
          <a:xfrm>
            <a:off x="9155127" y="316071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TextBox 20">
            <a:extLst>
              <a:ext uri="{FF2B5EF4-FFF2-40B4-BE49-F238E27FC236}">
                <a16:creationId xmlns:a16="http://schemas.microsoft.com/office/drawing/2014/main" id="{3F46B284-B76D-559B-EE71-70D01BA8B06D}"/>
              </a:ext>
            </a:extLst>
          </p:cNvPr>
          <p:cNvSpPr txBox="1"/>
          <p:nvPr/>
        </p:nvSpPr>
        <p:spPr>
          <a:xfrm>
            <a:off x="9155127" y="-9524"/>
            <a:ext cx="3048000" cy="3151189"/>
          </a:xfrm>
          <a:prstGeom prst="rect">
            <a:avLst/>
          </a:prstGeom>
          <a:solidFill>
            <a:schemeClr val="bg1"/>
          </a:solidFill>
        </p:spPr>
        <p:txBody>
          <a:bodyPr wrap="square" lIns="0" tIns="0" rIns="0" bIns="0" rtlCol="0" anchor="ctr">
            <a:noAutofit/>
          </a:bodyPr>
          <a:lstStyle/>
          <a:p>
            <a:pPr marL="0" marR="0" lvl="0" indent="0"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effectLst/>
              <a:uLnTx/>
              <a:uFillTx/>
              <a:latin typeface="Graphik"/>
              <a:ea typeface="+mn-ea"/>
              <a:cs typeface="+mn-cs"/>
            </a:endParaRPr>
          </a:p>
        </p:txBody>
      </p:sp>
      <p:sp>
        <p:nvSpPr>
          <p:cNvPr id="5" name="Marcador de texto 4">
            <a:extLst>
              <a:ext uri="{FF2B5EF4-FFF2-40B4-BE49-F238E27FC236}">
                <a16:creationId xmlns:a16="http://schemas.microsoft.com/office/drawing/2014/main" id="{16F41B89-51DF-F083-658B-52DCBE8417E8}"/>
              </a:ext>
            </a:extLst>
          </p:cNvPr>
          <p:cNvSpPr>
            <a:spLocks noGrp="1"/>
          </p:cNvSpPr>
          <p:nvPr>
            <p:ph type="body" sz="quarter" idx="19"/>
          </p:nvPr>
        </p:nvSpPr>
        <p:spPr>
          <a:xfrm>
            <a:off x="3449488" y="3169693"/>
            <a:ext cx="2285996" cy="912223"/>
          </a:xfrm>
        </p:spPr>
        <p:txBody>
          <a:bodyPr>
            <a:normAutofit fontScale="92500" lnSpcReduction="20000"/>
          </a:bodyPr>
          <a:lstStyle/>
          <a:p>
            <a:r>
              <a:rPr lang="es-CL" sz="4000" dirty="0" err="1"/>
              <a:t>Insights</a:t>
            </a:r>
            <a:r>
              <a:rPr lang="es-CL" sz="4000" dirty="0"/>
              <a:t> &amp;</a:t>
            </a:r>
            <a:r>
              <a:rPr lang="es-CL" sz="4000" dirty="0" err="1"/>
              <a:t>Hipotesis</a:t>
            </a:r>
            <a:endParaRPr lang="es-CL" sz="4000" dirty="0"/>
          </a:p>
        </p:txBody>
      </p:sp>
      <p:pic>
        <p:nvPicPr>
          <p:cNvPr id="23" name="Picture Placeholder 22" descr="Hierarchy with solid fill">
            <a:extLst>
              <a:ext uri="{FF2B5EF4-FFF2-40B4-BE49-F238E27FC236}">
                <a16:creationId xmlns:a16="http://schemas.microsoft.com/office/drawing/2014/main" id="{A2DECC1B-8EC0-14D5-BBBD-0B37C8BE238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37" r="1637"/>
          <a:stretch>
            <a:fillRect/>
          </a:stretch>
        </p:blipFill>
        <p:spPr/>
      </p:pic>
      <p:sp>
        <p:nvSpPr>
          <p:cNvPr id="21" name="TextBox 20">
            <a:extLst>
              <a:ext uri="{FF2B5EF4-FFF2-40B4-BE49-F238E27FC236}">
                <a16:creationId xmlns:a16="http://schemas.microsoft.com/office/drawing/2014/main" id="{7C3EF9FE-91BB-2311-9BE7-E3F8C46C3077}"/>
              </a:ext>
            </a:extLst>
          </p:cNvPr>
          <p:cNvSpPr txBox="1"/>
          <p:nvPr/>
        </p:nvSpPr>
        <p:spPr>
          <a:xfrm>
            <a:off x="6107127" y="-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48" name="Picture Placeholder 47" descr="Gauge with solid fill">
            <a:extLst>
              <a:ext uri="{FF2B5EF4-FFF2-40B4-BE49-F238E27FC236}">
                <a16:creationId xmlns:a16="http://schemas.microsoft.com/office/drawing/2014/main" id="{1AEC9313-59A6-BD7B-422A-C0E18730A1D4}"/>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10" r="1710"/>
          <a:stretch>
            <a:fillRect/>
          </a:stretch>
        </p:blipFill>
        <p:spPr/>
      </p:pic>
      <p:sp>
        <p:nvSpPr>
          <p:cNvPr id="45" name="Rectangle 44">
            <a:extLst>
              <a:ext uri="{FF2B5EF4-FFF2-40B4-BE49-F238E27FC236}">
                <a16:creationId xmlns:a16="http://schemas.microsoft.com/office/drawing/2014/main" id="{161C0EA0-B1EC-E8F4-7B96-CEF9A5BED9B8}"/>
              </a:ext>
            </a:extLst>
          </p:cNvPr>
          <p:cNvSpPr/>
          <p:nvPr/>
        </p:nvSpPr>
        <p:spPr>
          <a:xfrm>
            <a:off x="0" y="3151188"/>
            <a:ext cx="3048000" cy="315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err="1">
              <a:ln>
                <a:noFill/>
              </a:ln>
              <a:solidFill>
                <a:srgbClr val="FFFFFF"/>
              </a:solidFill>
              <a:effectLst/>
              <a:uLnTx/>
              <a:uFillTx/>
              <a:latin typeface="Graphik"/>
              <a:ea typeface="+mn-ea"/>
              <a:cs typeface="+mn-cs"/>
            </a:endParaRPr>
          </a:p>
        </p:txBody>
      </p:sp>
      <p:pic>
        <p:nvPicPr>
          <p:cNvPr id="54" name="Graphic 53" descr="Money with solid fill">
            <a:extLst>
              <a:ext uri="{FF2B5EF4-FFF2-40B4-BE49-F238E27FC236}">
                <a16:creationId xmlns:a16="http://schemas.microsoft.com/office/drawing/2014/main" id="{A3573698-202A-2DBE-BAC8-63DC0B348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699" y="5381897"/>
            <a:ext cx="914400" cy="914400"/>
          </a:xfrm>
          <a:prstGeom prst="rect">
            <a:avLst/>
          </a:prstGeom>
        </p:spPr>
      </p:pic>
      <p:sp>
        <p:nvSpPr>
          <p:cNvPr id="17" name="Título 10">
            <a:extLst>
              <a:ext uri="{FF2B5EF4-FFF2-40B4-BE49-F238E27FC236}">
                <a16:creationId xmlns:a16="http://schemas.microsoft.com/office/drawing/2014/main" id="{817D86CC-2705-7F08-3699-3A9014E629DB}"/>
              </a:ext>
            </a:extLst>
          </p:cNvPr>
          <p:cNvSpPr txBox="1">
            <a:spLocks/>
          </p:cNvSpPr>
          <p:nvPr/>
        </p:nvSpPr>
        <p:spPr>
          <a:xfrm>
            <a:off x="563851" y="203454"/>
            <a:ext cx="4946044" cy="2285746"/>
          </a:xfrm>
          <a:prstGeom prst="rect">
            <a:avLst/>
          </a:prstGeom>
        </p:spPr>
        <p:txBody>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s-AR" b="0" i="0" dirty="0">
                <a:gradFill flip="none" rotWithShape="1">
                  <a:gsLst>
                    <a:gs pos="0">
                      <a:srgbClr val="0396D8"/>
                    </a:gs>
                    <a:gs pos="100000">
                      <a:schemeClr val="accent1"/>
                    </a:gs>
                  </a:gsLst>
                  <a:lin ang="0" scaled="1"/>
                  <a:tileRect/>
                </a:gradFill>
                <a:effectLst/>
                <a:latin typeface="Arial Black" panose="020B0A04020102020204" pitchFamily="34" charset="0"/>
              </a:rPr>
              <a:t>R</a:t>
            </a:r>
            <a:r>
              <a:rPr lang="es-AR" b="0" dirty="0">
                <a:gradFill flip="none" rotWithShape="1">
                  <a:gsLst>
                    <a:gs pos="0">
                      <a:srgbClr val="0396D8"/>
                    </a:gs>
                    <a:gs pos="100000">
                      <a:schemeClr val="accent1"/>
                    </a:gs>
                  </a:gsLst>
                  <a:lin ang="0" scaled="1"/>
                  <a:tileRect/>
                </a:gradFill>
                <a:latin typeface="Arial Black" panose="020B0A04020102020204" pitchFamily="34" charset="0"/>
              </a:rPr>
              <a:t>ESUMEN DEL PROYECTO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&amp;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TRABAJO REALIZADO</a:t>
            </a:r>
            <a:endParaRPr lang="es-AR" dirty="0">
              <a:solidFill>
                <a:schemeClr val="tx1"/>
              </a:solidFill>
            </a:endParaRPr>
          </a:p>
        </p:txBody>
      </p:sp>
      <p:pic>
        <p:nvPicPr>
          <p:cNvPr id="22" name="Imagen 21" descr="Icono&#10;&#10;Descripción generada automáticamente">
            <a:extLst>
              <a:ext uri="{FF2B5EF4-FFF2-40B4-BE49-F238E27FC236}">
                <a16:creationId xmlns:a16="http://schemas.microsoft.com/office/drawing/2014/main" id="{25713FB3-9A7B-3AB4-B585-C09B9E477D4F}"/>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66278" y="59899"/>
            <a:ext cx="642245" cy="670168"/>
          </a:xfrm>
          <a:prstGeom prst="rect">
            <a:avLst/>
          </a:prstGeom>
          <a:solidFill>
            <a:schemeClr val="bg1"/>
          </a:solidFill>
        </p:spPr>
      </p:pic>
      <p:sp>
        <p:nvSpPr>
          <p:cNvPr id="27" name="Marcador de texto 4">
            <a:extLst>
              <a:ext uri="{FF2B5EF4-FFF2-40B4-BE49-F238E27FC236}">
                <a16:creationId xmlns:a16="http://schemas.microsoft.com/office/drawing/2014/main" id="{61041376-F369-70BF-C8C9-028C1A2A4B1E}"/>
              </a:ext>
            </a:extLst>
          </p:cNvPr>
          <p:cNvSpPr txBox="1">
            <a:spLocks/>
          </p:cNvSpPr>
          <p:nvPr/>
        </p:nvSpPr>
        <p:spPr>
          <a:xfrm>
            <a:off x="6476990" y="203454"/>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Análisis exploratorio</a:t>
            </a:r>
          </a:p>
        </p:txBody>
      </p:sp>
      <p:sp>
        <p:nvSpPr>
          <p:cNvPr id="28" name="Marcador de texto 4">
            <a:extLst>
              <a:ext uri="{FF2B5EF4-FFF2-40B4-BE49-F238E27FC236}">
                <a16:creationId xmlns:a16="http://schemas.microsoft.com/office/drawing/2014/main" id="{276E9494-652F-D54D-806A-E87496B89E1D}"/>
              </a:ext>
            </a:extLst>
          </p:cNvPr>
          <p:cNvSpPr txBox="1">
            <a:spLocks/>
          </p:cNvSpPr>
          <p:nvPr/>
        </p:nvSpPr>
        <p:spPr>
          <a:xfrm>
            <a:off x="9808523" y="118540"/>
            <a:ext cx="2285996" cy="91222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solidFill>
                  <a:schemeClr val="tx1">
                    <a:lumMod val="50000"/>
                    <a:lumOff val="50000"/>
                  </a:schemeClr>
                </a:solidFill>
              </a:rPr>
              <a:t>Set Up &amp; Limpieza</a:t>
            </a:r>
          </a:p>
        </p:txBody>
      </p:sp>
      <p:sp>
        <p:nvSpPr>
          <p:cNvPr id="30" name="Marcador de texto 4">
            <a:extLst>
              <a:ext uri="{FF2B5EF4-FFF2-40B4-BE49-F238E27FC236}">
                <a16:creationId xmlns:a16="http://schemas.microsoft.com/office/drawing/2014/main" id="{AB842F8D-8A1A-0846-4CBA-ED268AEA7C26}"/>
              </a:ext>
            </a:extLst>
          </p:cNvPr>
          <p:cNvSpPr txBox="1">
            <a:spLocks/>
          </p:cNvSpPr>
          <p:nvPr/>
        </p:nvSpPr>
        <p:spPr>
          <a:xfrm>
            <a:off x="308786" y="3169693"/>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Entendimiento de los datos</a:t>
            </a:r>
          </a:p>
        </p:txBody>
      </p:sp>
      <p:sp>
        <p:nvSpPr>
          <p:cNvPr id="34" name="Marcador de texto 4">
            <a:extLst>
              <a:ext uri="{FF2B5EF4-FFF2-40B4-BE49-F238E27FC236}">
                <a16:creationId xmlns:a16="http://schemas.microsoft.com/office/drawing/2014/main" id="{3028EBFB-4CEA-8B4B-E0A8-7A6B68C47F3C}"/>
              </a:ext>
            </a:extLst>
          </p:cNvPr>
          <p:cNvSpPr txBox="1">
            <a:spLocks/>
          </p:cNvSpPr>
          <p:nvPr/>
        </p:nvSpPr>
        <p:spPr>
          <a:xfrm>
            <a:off x="6456966" y="3213197"/>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Business Case </a:t>
            </a:r>
          </a:p>
        </p:txBody>
      </p:sp>
      <p:sp>
        <p:nvSpPr>
          <p:cNvPr id="36" name="Marcador de texto 4">
            <a:extLst>
              <a:ext uri="{FF2B5EF4-FFF2-40B4-BE49-F238E27FC236}">
                <a16:creationId xmlns:a16="http://schemas.microsoft.com/office/drawing/2014/main" id="{3B702661-5236-56CE-3B46-43699E7E91D9}"/>
              </a:ext>
            </a:extLst>
          </p:cNvPr>
          <p:cNvSpPr txBox="1">
            <a:spLocks/>
          </p:cNvSpPr>
          <p:nvPr/>
        </p:nvSpPr>
        <p:spPr>
          <a:xfrm>
            <a:off x="9657936" y="3224549"/>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Métricas &amp; </a:t>
            </a:r>
            <a:r>
              <a:rPr lang="es-CL" sz="4000" dirty="0" err="1"/>
              <a:t>Dashboard</a:t>
            </a:r>
            <a:endParaRPr lang="es-CL" sz="4000" dirty="0"/>
          </a:p>
        </p:txBody>
      </p:sp>
      <p:sp>
        <p:nvSpPr>
          <p:cNvPr id="39" name="Marcador de texto 5">
            <a:extLst>
              <a:ext uri="{FF2B5EF4-FFF2-40B4-BE49-F238E27FC236}">
                <a16:creationId xmlns:a16="http://schemas.microsoft.com/office/drawing/2014/main" id="{FF0AF9AC-9E03-7F13-5753-833AEBA960EB}"/>
              </a:ext>
            </a:extLst>
          </p:cNvPr>
          <p:cNvSpPr txBox="1">
            <a:spLocks/>
          </p:cNvSpPr>
          <p:nvPr/>
        </p:nvSpPr>
        <p:spPr>
          <a:xfrm>
            <a:off x="6269456" y="1177686"/>
            <a:ext cx="2723342" cy="13939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Tamaño de la </a:t>
            </a:r>
            <a:r>
              <a:rPr lang="es-AR" dirty="0" err="1"/>
              <a:t>bbdd</a:t>
            </a:r>
            <a:endParaRPr lang="es-AR" dirty="0"/>
          </a:p>
          <a:p>
            <a:pPr marL="285750" indent="-285750">
              <a:buFont typeface="Arial" panose="020B0604020202020204" pitchFamily="34" charset="0"/>
              <a:buChar char="•"/>
            </a:pPr>
            <a:r>
              <a:rPr lang="es-AR" dirty="0"/>
              <a:t>Tipo de datos</a:t>
            </a:r>
          </a:p>
          <a:p>
            <a:pPr marL="285750" indent="-285750">
              <a:buFont typeface="Arial" panose="020B0604020202020204" pitchFamily="34" charset="0"/>
              <a:buChar char="•"/>
            </a:pPr>
            <a:r>
              <a:rPr lang="es-AR" dirty="0"/>
              <a:t>Columnas disponibles</a:t>
            </a:r>
          </a:p>
        </p:txBody>
      </p:sp>
      <p:sp>
        <p:nvSpPr>
          <p:cNvPr id="40" name="Marcador de texto 5">
            <a:extLst>
              <a:ext uri="{FF2B5EF4-FFF2-40B4-BE49-F238E27FC236}">
                <a16:creationId xmlns:a16="http://schemas.microsoft.com/office/drawing/2014/main" id="{539709D9-80F7-446C-8C80-0C937C5EF46F}"/>
              </a:ext>
            </a:extLst>
          </p:cNvPr>
          <p:cNvSpPr txBox="1">
            <a:spLocks/>
          </p:cNvSpPr>
          <p:nvPr/>
        </p:nvSpPr>
        <p:spPr>
          <a:xfrm>
            <a:off x="9084332" y="1106668"/>
            <a:ext cx="3098297" cy="20706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sz="1700" dirty="0">
                <a:solidFill>
                  <a:schemeClr val="tx1">
                    <a:lumMod val="50000"/>
                    <a:lumOff val="50000"/>
                  </a:schemeClr>
                </a:solidFill>
              </a:rPr>
              <a:t>Conversión de tipos de datos</a:t>
            </a:r>
          </a:p>
          <a:p>
            <a:pPr marL="285750" indent="-285750">
              <a:buFont typeface="Arial" panose="020B0604020202020204" pitchFamily="34" charset="0"/>
              <a:buChar char="•"/>
            </a:pPr>
            <a:r>
              <a:rPr lang="es-AR" sz="1700" dirty="0">
                <a:solidFill>
                  <a:schemeClr val="tx1">
                    <a:lumMod val="50000"/>
                    <a:lumOff val="50000"/>
                  </a:schemeClr>
                </a:solidFill>
              </a:rPr>
              <a:t>Creación de nuevas columnas</a:t>
            </a:r>
          </a:p>
          <a:p>
            <a:pPr marL="285750" indent="-285750">
              <a:buFont typeface="Arial" panose="020B0604020202020204" pitchFamily="34" charset="0"/>
              <a:buChar char="•"/>
            </a:pPr>
            <a:r>
              <a:rPr lang="es-AR" sz="1700" dirty="0">
                <a:solidFill>
                  <a:schemeClr val="tx1">
                    <a:lumMod val="50000"/>
                    <a:lumOff val="50000"/>
                  </a:schemeClr>
                </a:solidFill>
              </a:rPr>
              <a:t>Verificación de nulos, absurdos &amp; duplicados</a:t>
            </a:r>
          </a:p>
          <a:p>
            <a:pPr marL="285750" indent="-285750">
              <a:buFont typeface="Arial" panose="020B0604020202020204" pitchFamily="34" charset="0"/>
              <a:buChar char="•"/>
            </a:pPr>
            <a:r>
              <a:rPr lang="es-AR" sz="1700" dirty="0">
                <a:solidFill>
                  <a:schemeClr val="tx1">
                    <a:lumMod val="50000"/>
                    <a:lumOff val="50000"/>
                  </a:schemeClr>
                </a:solidFill>
              </a:rPr>
              <a:t>Limpieza de </a:t>
            </a:r>
            <a:r>
              <a:rPr lang="es-AR" sz="1700" dirty="0" err="1">
                <a:solidFill>
                  <a:schemeClr val="tx1">
                    <a:lumMod val="50000"/>
                    <a:lumOff val="50000"/>
                  </a:schemeClr>
                </a:solidFill>
              </a:rPr>
              <a:t>NaN</a:t>
            </a:r>
            <a:endParaRPr lang="es-AR" sz="1700" dirty="0">
              <a:solidFill>
                <a:schemeClr val="tx1">
                  <a:lumMod val="50000"/>
                  <a:lumOff val="50000"/>
                </a:schemeClr>
              </a:solidFill>
            </a:endParaRPr>
          </a:p>
        </p:txBody>
      </p:sp>
      <p:sp>
        <p:nvSpPr>
          <p:cNvPr id="41" name="Marcador de texto 5">
            <a:extLst>
              <a:ext uri="{FF2B5EF4-FFF2-40B4-BE49-F238E27FC236}">
                <a16:creationId xmlns:a16="http://schemas.microsoft.com/office/drawing/2014/main" id="{E1E8F305-56AB-6B2C-AA09-04095207AA05}"/>
              </a:ext>
            </a:extLst>
          </p:cNvPr>
          <p:cNvSpPr txBox="1">
            <a:spLocks/>
          </p:cNvSpPr>
          <p:nvPr/>
        </p:nvSpPr>
        <p:spPr>
          <a:xfrm>
            <a:off x="-11160" y="4103405"/>
            <a:ext cx="3211007" cy="228574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sz="8400" dirty="0">
                <a:solidFill>
                  <a:schemeClr val="tx1">
                    <a:lumMod val="50000"/>
                    <a:lumOff val="50000"/>
                  </a:schemeClr>
                </a:solidFill>
              </a:rPr>
              <a:t>Análisis descriptivo</a:t>
            </a:r>
          </a:p>
          <a:p>
            <a:pPr marL="285750" indent="-285750">
              <a:buFont typeface="Arial" panose="020B0604020202020204" pitchFamily="34" charset="0"/>
              <a:buChar char="•"/>
            </a:pPr>
            <a:r>
              <a:rPr lang="es-AR" sz="8400" dirty="0">
                <a:solidFill>
                  <a:schemeClr val="tx1">
                    <a:lumMod val="50000"/>
                    <a:lumOff val="50000"/>
                  </a:schemeClr>
                </a:solidFill>
              </a:rPr>
              <a:t>Columnas</a:t>
            </a:r>
          </a:p>
          <a:p>
            <a:pPr marL="285750" indent="-285750">
              <a:buFont typeface="Arial" panose="020B0604020202020204" pitchFamily="34" charset="0"/>
              <a:buChar char="•"/>
            </a:pPr>
            <a:r>
              <a:rPr lang="es-AR" sz="8400" dirty="0">
                <a:solidFill>
                  <a:schemeClr val="tx1">
                    <a:lumMod val="50000"/>
                    <a:lumOff val="50000"/>
                  </a:schemeClr>
                </a:solidFill>
              </a:rPr>
              <a:t>Horarios &amp; días de servicio</a:t>
            </a:r>
          </a:p>
          <a:p>
            <a:pPr marL="285750" indent="-285750">
              <a:buFont typeface="Arial" panose="020B0604020202020204" pitchFamily="34" charset="0"/>
              <a:buChar char="•"/>
            </a:pPr>
            <a:r>
              <a:rPr lang="es-AR" sz="8400" dirty="0">
                <a:solidFill>
                  <a:schemeClr val="tx1">
                    <a:lumMod val="50000"/>
                    <a:lumOff val="50000"/>
                  </a:schemeClr>
                </a:solidFill>
              </a:rPr>
              <a:t>Análisis univariante ,bivariante &amp; correlación de los datos</a:t>
            </a:r>
          </a:p>
          <a:p>
            <a:pPr marL="285750" indent="-285750">
              <a:buFont typeface="Arial" panose="020B0604020202020204" pitchFamily="34" charset="0"/>
              <a:buChar char="•"/>
            </a:pPr>
            <a:endParaRPr lang="es-AR" dirty="0">
              <a:solidFill>
                <a:schemeClr val="tx1">
                  <a:lumMod val="50000"/>
                  <a:lumOff val="50000"/>
                </a:schemeClr>
              </a:solidFill>
            </a:endParaRPr>
          </a:p>
        </p:txBody>
      </p:sp>
      <p:sp>
        <p:nvSpPr>
          <p:cNvPr id="47" name="Marcador de texto 5">
            <a:extLst>
              <a:ext uri="{FF2B5EF4-FFF2-40B4-BE49-F238E27FC236}">
                <a16:creationId xmlns:a16="http://schemas.microsoft.com/office/drawing/2014/main" id="{9BFB0B78-B503-2CC1-7009-62298887E906}"/>
              </a:ext>
            </a:extLst>
          </p:cNvPr>
          <p:cNvSpPr txBox="1">
            <a:spLocks/>
          </p:cNvSpPr>
          <p:nvPr/>
        </p:nvSpPr>
        <p:spPr>
          <a:xfrm>
            <a:off x="3230815" y="444510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Identificación de </a:t>
            </a:r>
            <a:r>
              <a:rPr lang="es-AR" dirty="0" err="1"/>
              <a:t>Insigths</a:t>
            </a:r>
            <a:endParaRPr lang="es-AR" dirty="0"/>
          </a:p>
          <a:p>
            <a:pPr marL="285750" indent="-285750">
              <a:buFont typeface="Arial" panose="020B0604020202020204" pitchFamily="34" charset="0"/>
              <a:buChar char="•"/>
            </a:pPr>
            <a:r>
              <a:rPr lang="es-AR" dirty="0"/>
              <a:t>Definición de Hipótesis y generación de los Test </a:t>
            </a:r>
          </a:p>
        </p:txBody>
      </p:sp>
      <p:sp>
        <p:nvSpPr>
          <p:cNvPr id="49" name="Marcador de texto 5">
            <a:extLst>
              <a:ext uri="{FF2B5EF4-FFF2-40B4-BE49-F238E27FC236}">
                <a16:creationId xmlns:a16="http://schemas.microsoft.com/office/drawing/2014/main" id="{6A58BE82-922B-8BA4-63EE-12D95261DD05}"/>
              </a:ext>
            </a:extLst>
          </p:cNvPr>
          <p:cNvSpPr txBox="1">
            <a:spLocks/>
          </p:cNvSpPr>
          <p:nvPr/>
        </p:nvSpPr>
        <p:spPr>
          <a:xfrm>
            <a:off x="6162793" y="3969030"/>
            <a:ext cx="2773661" cy="228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solidFill>
                  <a:schemeClr val="tx1">
                    <a:lumMod val="50000"/>
                    <a:lumOff val="50000"/>
                  </a:schemeClr>
                </a:solidFill>
              </a:rPr>
              <a:t>Definición de Business Case</a:t>
            </a:r>
          </a:p>
          <a:p>
            <a:pPr marL="285750" indent="-285750">
              <a:buFont typeface="Arial" panose="020B0604020202020204" pitchFamily="34" charset="0"/>
              <a:buChar char="•"/>
            </a:pPr>
            <a:r>
              <a:rPr lang="es-AR" dirty="0">
                <a:solidFill>
                  <a:schemeClr val="tx1">
                    <a:lumMod val="50000"/>
                    <a:lumOff val="50000"/>
                  </a:schemeClr>
                </a:solidFill>
              </a:rPr>
              <a:t>Generación &amp; elaboración de escenarios</a:t>
            </a:r>
          </a:p>
        </p:txBody>
      </p:sp>
      <p:sp>
        <p:nvSpPr>
          <p:cNvPr id="51" name="Marcador de texto 5">
            <a:extLst>
              <a:ext uri="{FF2B5EF4-FFF2-40B4-BE49-F238E27FC236}">
                <a16:creationId xmlns:a16="http://schemas.microsoft.com/office/drawing/2014/main" id="{74C0E559-D5F2-D8F4-1AFD-D43451ADEED3}"/>
              </a:ext>
            </a:extLst>
          </p:cNvPr>
          <p:cNvSpPr txBox="1">
            <a:spLocks/>
          </p:cNvSpPr>
          <p:nvPr/>
        </p:nvSpPr>
        <p:spPr>
          <a:xfrm>
            <a:off x="9271809" y="422041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Generación de métricas</a:t>
            </a:r>
          </a:p>
          <a:p>
            <a:pPr marL="285750" indent="-285750">
              <a:buFont typeface="Arial" panose="020B0604020202020204" pitchFamily="34" charset="0"/>
              <a:buChar char="•"/>
            </a:pPr>
            <a:r>
              <a:rPr lang="es-AR" dirty="0"/>
              <a:t>Generación de escenarios con sus dashboards</a:t>
            </a:r>
          </a:p>
        </p:txBody>
      </p:sp>
      <p:pic>
        <p:nvPicPr>
          <p:cNvPr id="2" name="Gráfico 1" descr="Gráfico de barras contorno">
            <a:extLst>
              <a:ext uri="{FF2B5EF4-FFF2-40B4-BE49-F238E27FC236}">
                <a16:creationId xmlns:a16="http://schemas.microsoft.com/office/drawing/2014/main" id="{16EE7FDB-7C86-4D40-2213-AC8CED2C62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14265" y="5340376"/>
            <a:ext cx="914400" cy="914400"/>
          </a:xfrm>
          <a:prstGeom prst="rect">
            <a:avLst/>
          </a:prstGeom>
        </p:spPr>
      </p:pic>
    </p:spTree>
    <p:extLst>
      <p:ext uri="{BB962C8B-B14F-4D97-AF65-F5344CB8AC3E}">
        <p14:creationId xmlns:p14="http://schemas.microsoft.com/office/powerpoint/2010/main" val="17077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fade">
                                      <p:cBhvr>
                                        <p:cTn id="21" dur="5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fade">
                                      <p:cBhvr>
                                        <p:cTn id="41" dur="500"/>
                                        <p:tgtEl>
                                          <p:spTgt spid="3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animEffect transition="in" filter="fade">
                                      <p:cBhvr>
                                        <p:cTn id="44" dur="500"/>
                                        <p:tgtEl>
                                          <p:spTgt spid="3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fad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xEl>
                                              <p:pRg st="2" end="2"/>
                                            </p:txEl>
                                          </p:spTgt>
                                        </p:tgtEl>
                                        <p:attrNameLst>
                                          <p:attrName>style.visibility</p:attrName>
                                        </p:attrNameLst>
                                      </p:cBhvr>
                                      <p:to>
                                        <p:strVal val="visible"/>
                                      </p:to>
                                    </p:set>
                                    <p:animEffect transition="in" filter="fade">
                                      <p:cBhvr>
                                        <p:cTn id="54" dur="500"/>
                                        <p:tgtEl>
                                          <p:spTgt spid="39">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xEl>
                                              <p:pRg st="0" end="0"/>
                                            </p:txEl>
                                          </p:spTgt>
                                        </p:tgtEl>
                                        <p:attrNameLst>
                                          <p:attrName>style.visibility</p:attrName>
                                        </p:attrNameLst>
                                      </p:cBhvr>
                                      <p:to>
                                        <p:strVal val="visible"/>
                                      </p:to>
                                    </p:set>
                                    <p:animEffect transition="in" filter="fade">
                                      <p:cBhvr>
                                        <p:cTn id="57" dur="500"/>
                                        <p:tgtEl>
                                          <p:spTgt spid="4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xEl>
                                              <p:pRg st="2" end="2"/>
                                            </p:txEl>
                                          </p:spTgt>
                                        </p:tgtEl>
                                        <p:attrNameLst>
                                          <p:attrName>style.visibility</p:attrName>
                                        </p:attrNameLst>
                                      </p:cBhvr>
                                      <p:to>
                                        <p:strVal val="visible"/>
                                      </p:to>
                                    </p:set>
                                    <p:animEffect transition="in" filter="fade">
                                      <p:cBhvr>
                                        <p:cTn id="67" dur="500"/>
                                        <p:tgtEl>
                                          <p:spTgt spid="40">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xEl>
                                              <p:pRg st="3" end="3"/>
                                            </p:txEl>
                                          </p:spTgt>
                                        </p:tgtEl>
                                        <p:attrNameLst>
                                          <p:attrName>style.visibility</p:attrName>
                                        </p:attrNameLst>
                                      </p:cBhvr>
                                      <p:to>
                                        <p:strVal val="visible"/>
                                      </p:to>
                                    </p:set>
                                    <p:animEffect transition="in" filter="fade">
                                      <p:cBhvr>
                                        <p:cTn id="72" dur="500"/>
                                        <p:tgtEl>
                                          <p:spTgt spid="40">
                                            <p:txEl>
                                              <p:pRg st="3" end="3"/>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xEl>
                                              <p:pRg st="1" end="1"/>
                                            </p:txEl>
                                          </p:spTgt>
                                        </p:tgtEl>
                                        <p:attrNameLst>
                                          <p:attrName>style.visibility</p:attrName>
                                        </p:attrNameLst>
                                      </p:cBhvr>
                                      <p:to>
                                        <p:strVal val="visible"/>
                                      </p:to>
                                    </p:set>
                                    <p:animEffect transition="in" filter="fade">
                                      <p:cBhvr>
                                        <p:cTn id="80" dur="500"/>
                                        <p:tgtEl>
                                          <p:spTgt spid="4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xEl>
                                              <p:pRg st="2" end="2"/>
                                            </p:txEl>
                                          </p:spTgt>
                                        </p:tgtEl>
                                        <p:attrNameLst>
                                          <p:attrName>style.visibility</p:attrName>
                                        </p:attrNameLst>
                                      </p:cBhvr>
                                      <p:to>
                                        <p:strVal val="visible"/>
                                      </p:to>
                                    </p:set>
                                    <p:animEffect transition="in" filter="fade">
                                      <p:cBhvr>
                                        <p:cTn id="85" dur="500"/>
                                        <p:tgtEl>
                                          <p:spTgt spid="4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1">
                                            <p:txEl>
                                              <p:pRg st="3" end="3"/>
                                            </p:txEl>
                                          </p:spTgt>
                                        </p:tgtEl>
                                        <p:attrNameLst>
                                          <p:attrName>style.visibility</p:attrName>
                                        </p:attrNameLst>
                                      </p:cBhvr>
                                      <p:to>
                                        <p:strVal val="visible"/>
                                      </p:to>
                                    </p:set>
                                    <p:animEffect transition="in" filter="fade">
                                      <p:cBhvr>
                                        <p:cTn id="90" dur="500"/>
                                        <p:tgtEl>
                                          <p:spTgt spid="41">
                                            <p:txEl>
                                              <p:pRg st="3" end="3"/>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animEffect transition="in" filter="fade">
                                      <p:cBhvr>
                                        <p:cTn id="93" dur="500"/>
                                        <p:tgtEl>
                                          <p:spTgt spid="47">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7">
                                            <p:txEl>
                                              <p:pRg st="1" end="1"/>
                                            </p:txEl>
                                          </p:spTgt>
                                        </p:tgtEl>
                                        <p:attrNameLst>
                                          <p:attrName>style.visibility</p:attrName>
                                        </p:attrNameLst>
                                      </p:cBhvr>
                                      <p:to>
                                        <p:strVal val="visible"/>
                                      </p:to>
                                    </p:set>
                                    <p:animEffect transition="in" filter="fade">
                                      <p:cBhvr>
                                        <p:cTn id="98" dur="500"/>
                                        <p:tgtEl>
                                          <p:spTgt spid="47">
                                            <p:txEl>
                                              <p:pRg st="1" end="1"/>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9">
                                            <p:txEl>
                                              <p:pRg st="1" end="1"/>
                                            </p:txEl>
                                          </p:spTgt>
                                        </p:tgtEl>
                                        <p:attrNameLst>
                                          <p:attrName>style.visibility</p:attrName>
                                        </p:attrNameLst>
                                      </p:cBhvr>
                                      <p:to>
                                        <p:strVal val="visible"/>
                                      </p:to>
                                    </p:set>
                                    <p:animEffect transition="in" filter="fade">
                                      <p:cBhvr>
                                        <p:cTn id="106" dur="500"/>
                                        <p:tgtEl>
                                          <p:spTgt spid="49">
                                            <p:txEl>
                                              <p:pRg st="1" end="1"/>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
                                            <p:txEl>
                                              <p:pRg st="0" end="0"/>
                                            </p:txEl>
                                          </p:spTgt>
                                        </p:tgtEl>
                                        <p:attrNameLst>
                                          <p:attrName>style.visibility</p:attrName>
                                        </p:attrNameLst>
                                      </p:cBhvr>
                                      <p:to>
                                        <p:strVal val="visible"/>
                                      </p:to>
                                    </p:set>
                                    <p:animEffect transition="in" filter="fade">
                                      <p:cBhvr>
                                        <p:cTn id="109" dur="500"/>
                                        <p:tgtEl>
                                          <p:spTgt spid="51">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1">
                                            <p:txEl>
                                              <p:pRg st="1" end="1"/>
                                            </p:txEl>
                                          </p:spTgt>
                                        </p:tgtEl>
                                        <p:attrNameLst>
                                          <p:attrName>style.visibility</p:attrName>
                                        </p:attrNameLst>
                                      </p:cBhvr>
                                      <p:to>
                                        <p:strVal val="visible"/>
                                      </p:to>
                                    </p:set>
                                    <p:animEffect transition="in" filter="fade">
                                      <p:cBhvr>
                                        <p:cTn id="114"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5" grpId="0" animBg="1"/>
      <p:bldP spid="27" grpId="0" build="p"/>
      <p:bldP spid="28" grpId="0" build="p"/>
      <p:bldP spid="30" grpId="0" build="p"/>
      <p:bldP spid="34" grpId="0" build="p"/>
      <p:bldP spid="36" grpId="0" build="p"/>
      <p:bldP spid="39" grpId="0" build="p"/>
      <p:bldP spid="40" grpId="0" build="p"/>
      <p:bldP spid="41" grpId="0" build="p"/>
      <p:bldP spid="47" grpId="0" build="p"/>
      <p:bldP spid="49" grpId="0" build="p"/>
      <p:bldP spid="51"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A5950A-F236-4AE1-B402-E9CC3F82CCB7}"/>
              </a:ext>
            </a:extLst>
          </p:cNvPr>
          <p:cNvSpPr>
            <a:spLocks noGrp="1"/>
          </p:cNvSpPr>
          <p:nvPr>
            <p:ph type="title"/>
          </p:nvPr>
        </p:nvSpPr>
        <p:spPr/>
        <p:txBody>
          <a:bodyPr rtlCol="0"/>
          <a:lstStyle/>
          <a:p>
            <a:pPr rtl="0"/>
            <a:r>
              <a:rPr lang="es-ES"/>
              <a:t>DIAPOSITIVA DE IMAGEN</a:t>
            </a:r>
          </a:p>
        </p:txBody>
      </p:sp>
      <p:sp>
        <p:nvSpPr>
          <p:cNvPr id="3" name="Marcador de pie de página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s-ES"/>
              <a:t>Título de la presentación</a:t>
            </a:r>
          </a:p>
        </p:txBody>
      </p:sp>
      <p:sp>
        <p:nvSpPr>
          <p:cNvPr id="4" name="Marcador de número de diapositiva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es-ES" smtClean="0"/>
              <a:t>21</a:t>
            </a:fld>
            <a:endParaRPr lang="es-ES"/>
          </a:p>
        </p:txBody>
      </p:sp>
      <p:sp>
        <p:nvSpPr>
          <p:cNvPr id="5" name="Marcador de texto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es-ES"/>
              <a:t>20XX</a:t>
            </a:r>
          </a:p>
        </p:txBody>
      </p:sp>
      <p:pic>
        <p:nvPicPr>
          <p:cNvPr id="16" name="Marcador de posición de imagen 15" descr="Grupo de personas que debaten algo">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a:xfrm>
            <a:off x="0" y="1538422"/>
            <a:ext cx="12192000" cy="4517136"/>
          </a:xfrm>
        </p:spPr>
      </p:pic>
    </p:spTree>
    <p:extLst>
      <p:ext uri="{BB962C8B-B14F-4D97-AF65-F5344CB8AC3E}">
        <p14:creationId xmlns:p14="http://schemas.microsoft.com/office/powerpoint/2010/main" val="3324330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9A437-8B14-44F3-9CD4-350A04C1CA8C}"/>
              </a:ext>
            </a:extLst>
          </p:cNvPr>
          <p:cNvSpPr>
            <a:spLocks noGrp="1"/>
          </p:cNvSpPr>
          <p:nvPr>
            <p:ph type="title"/>
          </p:nvPr>
        </p:nvSpPr>
        <p:spPr/>
        <p:txBody>
          <a:bodyPr rtlCol="0"/>
          <a:lstStyle/>
          <a:p>
            <a:pPr rtl="0"/>
            <a:r>
              <a:rPr lang="es-ES" dirty="0"/>
              <a:t>DIAPOSITIVA CON GRÁFICO</a:t>
            </a:r>
          </a:p>
        </p:txBody>
      </p:sp>
      <p:sp>
        <p:nvSpPr>
          <p:cNvPr id="3" name="Marcador de pie de página 2">
            <a:extLst>
              <a:ext uri="{FF2B5EF4-FFF2-40B4-BE49-F238E27FC236}">
                <a16:creationId xmlns:a16="http://schemas.microsoft.com/office/drawing/2014/main" id="{585E8062-5491-4788-A35F-8BEF6FC48888}"/>
              </a:ext>
            </a:extLst>
          </p:cNvPr>
          <p:cNvSpPr>
            <a:spLocks noGrp="1"/>
          </p:cNvSpPr>
          <p:nvPr>
            <p:ph type="ftr" sz="quarter" idx="11"/>
          </p:nvPr>
        </p:nvSpPr>
        <p:spPr/>
        <p:txBody>
          <a:bodyPr rtlCol="0"/>
          <a:lstStyle/>
          <a:p>
            <a:pPr rtl="0"/>
            <a:r>
              <a:rPr lang="es-ES" dirty="0"/>
              <a:t>Título de la presentación</a:t>
            </a:r>
          </a:p>
        </p:txBody>
      </p:sp>
      <p:sp>
        <p:nvSpPr>
          <p:cNvPr id="4" name="Marcador de número de diapositiva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rtlCol="0"/>
          <a:lstStyle/>
          <a:p>
            <a:pPr rtl="0"/>
            <a:fld id="{95CBEC59-7FF9-4688-98DF-89832A0C9025}" type="slidenum">
              <a:rPr lang="es-ES" smtClean="0"/>
              <a:t>22</a:t>
            </a:fld>
            <a:endParaRPr lang="es-ES" dirty="0"/>
          </a:p>
        </p:txBody>
      </p:sp>
      <p:sp>
        <p:nvSpPr>
          <p:cNvPr id="5" name="Marcador de texto 4">
            <a:extLst>
              <a:ext uri="{FF2B5EF4-FFF2-40B4-BE49-F238E27FC236}">
                <a16:creationId xmlns:a16="http://schemas.microsoft.com/office/drawing/2014/main" id="{A8B52AA4-2DB7-4C7A-99AA-093B615C386A}"/>
              </a:ext>
            </a:extLst>
          </p:cNvPr>
          <p:cNvSpPr>
            <a:spLocks noGrp="1"/>
          </p:cNvSpPr>
          <p:nvPr>
            <p:ph type="body" idx="1"/>
          </p:nvPr>
        </p:nvSpPr>
        <p:spPr/>
        <p:txBody>
          <a:bodyPr rtlCol="0"/>
          <a:lstStyle/>
          <a:p>
            <a:pPr rtl="0"/>
            <a:r>
              <a:rPr lang="es-ES" dirty="0"/>
              <a:t>Título de párrafo</a:t>
            </a:r>
          </a:p>
        </p:txBody>
      </p:sp>
      <p:sp>
        <p:nvSpPr>
          <p:cNvPr id="6" name="Marcador de contenido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rtlCol="0"/>
          <a:lstStyle/>
          <a:p>
            <a:pPr rtl="0"/>
            <a:r>
              <a:rPr lang="es-ES" dirty="0" err="1"/>
              <a:t>Maximincto</a:t>
            </a:r>
            <a:r>
              <a:rPr lang="es-ES" dirty="0"/>
              <a:t> </a:t>
            </a:r>
            <a:r>
              <a:rPr lang="es-ES" dirty="0" err="1"/>
              <a:t>od</a:t>
            </a:r>
            <a:r>
              <a:rPr lang="es-ES" dirty="0"/>
              <a:t> </a:t>
            </a:r>
            <a:r>
              <a:rPr lang="es-ES" dirty="0" err="1"/>
              <a:t>essi</a:t>
            </a:r>
            <a:r>
              <a:rPr lang="es-ES" dirty="0"/>
              <a:t> </a:t>
            </a:r>
            <a:r>
              <a:rPr lang="es-ES" dirty="0" err="1"/>
              <a:t>sime</a:t>
            </a:r>
            <a:r>
              <a:rPr lang="es-ES" dirty="0"/>
              <a:t> </a:t>
            </a:r>
            <a:r>
              <a:rPr lang="es-ES" dirty="0" err="1"/>
              <a:t>voluptati</a:t>
            </a:r>
            <a:r>
              <a:rPr lang="es-ES" dirty="0"/>
              <a:t> </a:t>
            </a:r>
            <a:r>
              <a:rPr lang="es-ES" dirty="0" err="1"/>
              <a:t>ipis</a:t>
            </a:r>
            <a:r>
              <a:rPr lang="es-ES" dirty="0"/>
              <a:t> </a:t>
            </a:r>
            <a:r>
              <a:rPr lang="es-ES" dirty="0" err="1"/>
              <a:t>maximus</a:t>
            </a:r>
            <a:r>
              <a:rPr lang="es-ES" dirty="0"/>
              <a:t>.</a:t>
            </a:r>
            <a:br>
              <a:rPr lang="es-ES" dirty="0"/>
            </a:br>
            <a:r>
              <a:rPr lang="es-ES" dirty="0" err="1"/>
              <a:t>Liquatem</a:t>
            </a:r>
            <a:r>
              <a:rPr lang="es-ES" dirty="0"/>
              <a:t> </a:t>
            </a:r>
            <a:r>
              <a:rPr lang="es-ES" dirty="0" err="1"/>
              <a:t>voluptatur</a:t>
            </a:r>
            <a:r>
              <a:rPr lang="es-ES" dirty="0"/>
              <a:t>, con </a:t>
            </a:r>
            <a:r>
              <a:rPr lang="es-ES" dirty="0" err="1"/>
              <a:t>plabo</a:t>
            </a:r>
            <a:r>
              <a:rPr lang="es-ES" dirty="0"/>
              <a:t>. Ut que </a:t>
            </a:r>
            <a:r>
              <a:rPr lang="es-ES" dirty="0" err="1"/>
              <a:t>dUm</a:t>
            </a:r>
            <a:r>
              <a:rPr lang="es-ES" dirty="0"/>
              <a:t> </a:t>
            </a:r>
            <a:r>
              <a:rPr lang="es-ES" dirty="0" err="1"/>
              <a:t>quiae</a:t>
            </a:r>
            <a:r>
              <a:rPr lang="es-ES" dirty="0"/>
              <a:t> </a:t>
            </a:r>
            <a:r>
              <a:rPr lang="es-ES" dirty="0" err="1"/>
              <a:t>cus</a:t>
            </a:r>
            <a:r>
              <a:rPr lang="es-ES" dirty="0"/>
              <a:t> sus </a:t>
            </a:r>
            <a:r>
              <a:rPr lang="es-ES" dirty="0" err="1"/>
              <a:t>event</a:t>
            </a:r>
            <a:r>
              <a:rPr lang="es-ES" dirty="0"/>
              <a:t> </a:t>
            </a:r>
            <a:r>
              <a:rPr lang="es-ES" dirty="0" err="1"/>
              <a:t>velibus</a:t>
            </a:r>
            <a:r>
              <a:rPr lang="es-ES" dirty="0"/>
              <a:t>.</a:t>
            </a:r>
          </a:p>
          <a:p>
            <a:pPr rtl="0">
              <a:spcBef>
                <a:spcPts val="600"/>
              </a:spcBef>
            </a:pPr>
            <a:r>
              <a:rPr lang="es-ES" dirty="0" err="1"/>
              <a:t>Rate</a:t>
            </a:r>
            <a:r>
              <a:rPr lang="es-ES" dirty="0"/>
              <a:t> </a:t>
            </a:r>
            <a:r>
              <a:rPr lang="es-ES" dirty="0" err="1"/>
              <a:t>conseris</a:t>
            </a:r>
            <a:r>
              <a:rPr lang="es-ES" dirty="0"/>
              <a:t> </a:t>
            </a:r>
            <a:r>
              <a:rPr lang="es-ES" dirty="0" err="1"/>
              <a:t>ma</a:t>
            </a:r>
            <a:r>
              <a:rPr lang="es-ES" dirty="0"/>
              <a:t> as </a:t>
            </a:r>
            <a:r>
              <a:rPr lang="es-ES" dirty="0" err="1"/>
              <a:t>dolupta</a:t>
            </a:r>
            <a:r>
              <a:rPr lang="es-ES" dirty="0"/>
              <a:t> </a:t>
            </a:r>
            <a:r>
              <a:rPr lang="es-ES" dirty="0" err="1"/>
              <a:t>idis</a:t>
            </a:r>
            <a:r>
              <a:rPr lang="es-ES" dirty="0"/>
              <a:t> </a:t>
            </a:r>
            <a:r>
              <a:rPr lang="es-ES" dirty="0" err="1"/>
              <a:t>aut</a:t>
            </a:r>
            <a:r>
              <a:rPr lang="es-ES" dirty="0"/>
              <a:t> </a:t>
            </a:r>
            <a:r>
              <a:rPr lang="es-ES" dirty="0" err="1"/>
              <a:t>apicide</a:t>
            </a:r>
            <a:r>
              <a:rPr lang="es-ES" dirty="0"/>
              <a:t> </a:t>
            </a:r>
            <a:r>
              <a:rPr lang="es-ES" dirty="0" err="1"/>
              <a:t>ruptatio</a:t>
            </a:r>
            <a:r>
              <a:rPr lang="es-ES" dirty="0"/>
              <a:t>.</a:t>
            </a:r>
          </a:p>
          <a:p>
            <a:pPr rtl="0">
              <a:spcBef>
                <a:spcPts val="600"/>
              </a:spcBef>
            </a:pPr>
            <a:r>
              <a:rPr lang="es-ES" dirty="0"/>
              <a:t>Et </a:t>
            </a:r>
            <a:r>
              <a:rPr lang="es-ES" dirty="0" err="1"/>
              <a:t>expedis</a:t>
            </a:r>
            <a:r>
              <a:rPr lang="es-ES" dirty="0"/>
              <a:t> </a:t>
            </a:r>
            <a:r>
              <a:rPr lang="es-ES" dirty="0" err="1"/>
              <a:t>eossimpere</a:t>
            </a:r>
            <a:r>
              <a:rPr lang="es-ES" dirty="0"/>
              <a:t> mod </a:t>
            </a:r>
            <a:r>
              <a:rPr lang="es-ES" dirty="0" err="1"/>
              <a:t>mostinihil</a:t>
            </a:r>
            <a:r>
              <a:rPr lang="es-ES" dirty="0"/>
              <a:t> </a:t>
            </a:r>
            <a:r>
              <a:rPr lang="es-ES" dirty="0" err="1"/>
              <a:t>mo</a:t>
            </a:r>
            <a:r>
              <a:rPr lang="es-ES" dirty="0"/>
              <a:t> et.</a:t>
            </a:r>
          </a:p>
          <a:p>
            <a:pPr rtl="0">
              <a:spcBef>
                <a:spcPts val="600"/>
              </a:spcBef>
            </a:pPr>
            <a:r>
              <a:rPr lang="es-ES" dirty="0" err="1"/>
              <a:t>Puditecte</a:t>
            </a:r>
            <a:r>
              <a:rPr lang="es-ES" dirty="0"/>
              <a:t> </a:t>
            </a:r>
            <a:r>
              <a:rPr lang="es-ES" dirty="0" err="1"/>
              <a:t>enimilluptae</a:t>
            </a:r>
            <a:r>
              <a:rPr lang="es-ES" dirty="0"/>
              <a:t> </a:t>
            </a:r>
            <a:r>
              <a:rPr lang="es-ES" dirty="0" err="1"/>
              <a:t>laboreri</a:t>
            </a:r>
            <a:r>
              <a:rPr lang="es-ES" dirty="0"/>
              <a:t> </a:t>
            </a:r>
            <a:r>
              <a:rPr lang="es-ES" dirty="0" err="1"/>
              <a:t>odi</a:t>
            </a:r>
            <a:r>
              <a:rPr lang="es-ES" dirty="0"/>
              <a:t> </a:t>
            </a:r>
            <a:r>
              <a:rPr lang="es-ES" dirty="0" err="1"/>
              <a:t>santotam</a:t>
            </a:r>
            <a:r>
              <a:rPr lang="es-ES" dirty="0"/>
              <a:t> as seque </a:t>
            </a:r>
            <a:r>
              <a:rPr lang="es-ES" dirty="0" err="1"/>
              <a:t>cor</a:t>
            </a:r>
            <a:r>
              <a:rPr lang="es-ES" dirty="0"/>
              <a:t> </a:t>
            </a:r>
            <a:r>
              <a:rPr lang="es-ES" dirty="0" err="1"/>
              <a:t>autem</a:t>
            </a:r>
            <a:r>
              <a:rPr lang="es-ES" dirty="0"/>
              <a:t> con </a:t>
            </a:r>
            <a:r>
              <a:rPr lang="es-ES" dirty="0" err="1"/>
              <a:t>restiistia</a:t>
            </a:r>
            <a:r>
              <a:rPr lang="es-ES" dirty="0"/>
              <a:t> </a:t>
            </a:r>
            <a:r>
              <a:rPr lang="es-ES" dirty="0" err="1"/>
              <a:t>volo</a:t>
            </a:r>
            <a:r>
              <a:rPr lang="es-ES" dirty="0"/>
              <a:t>.</a:t>
            </a:r>
          </a:p>
        </p:txBody>
      </p:sp>
      <p:sp>
        <p:nvSpPr>
          <p:cNvPr id="7" name="Marcador de texto 6">
            <a:extLst>
              <a:ext uri="{FF2B5EF4-FFF2-40B4-BE49-F238E27FC236}">
                <a16:creationId xmlns:a16="http://schemas.microsoft.com/office/drawing/2014/main" id="{A0AB54C4-EC05-4411-89AE-C93A257E2449}"/>
              </a:ext>
            </a:extLst>
          </p:cNvPr>
          <p:cNvSpPr>
            <a:spLocks noGrp="1"/>
          </p:cNvSpPr>
          <p:nvPr>
            <p:ph type="body" sz="quarter" idx="3"/>
          </p:nvPr>
        </p:nvSpPr>
        <p:spPr/>
        <p:txBody>
          <a:bodyPr rtlCol="0"/>
          <a:lstStyle/>
          <a:p>
            <a:pPr rtl="0"/>
            <a:r>
              <a:rPr lang="es-ES" dirty="0"/>
              <a:t>Título del gráfico</a:t>
            </a:r>
          </a:p>
        </p:txBody>
      </p:sp>
      <p:graphicFrame>
        <p:nvGraphicFramePr>
          <p:cNvPr id="12" name="Marcador de contenido 11" descr="Gráfico">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2074555150"/>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3"/>
          </a:graphicData>
        </a:graphic>
      </p:graphicFrame>
      <p:sp>
        <p:nvSpPr>
          <p:cNvPr id="9" name="Marcador de texto 8">
            <a:extLst>
              <a:ext uri="{FF2B5EF4-FFF2-40B4-BE49-F238E27FC236}">
                <a16:creationId xmlns:a16="http://schemas.microsoft.com/office/drawing/2014/main" id="{2CC79059-C535-4122-AA80-8D550BB43135}"/>
              </a:ext>
            </a:extLst>
          </p:cNvPr>
          <p:cNvSpPr>
            <a:spLocks noGrp="1"/>
          </p:cNvSpPr>
          <p:nvPr>
            <p:ph type="body" sz="quarter" idx="14"/>
          </p:nvPr>
        </p:nvSpPr>
        <p:spPr/>
        <p:txBody>
          <a:bodyPr rtlCol="0"/>
          <a:lstStyle/>
          <a:p>
            <a:pPr rtl="0"/>
            <a:r>
              <a:rPr lang="es-ES" dirty="0"/>
              <a:t>20XX</a:t>
            </a:r>
          </a:p>
        </p:txBody>
      </p:sp>
    </p:spTree>
    <p:extLst>
      <p:ext uri="{BB962C8B-B14F-4D97-AF65-F5344CB8AC3E}">
        <p14:creationId xmlns:p14="http://schemas.microsoft.com/office/powerpoint/2010/main" val="3440486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11" descr="Background pattern&#10;&#10;Description automatically generated">
            <a:extLst>
              <a:ext uri="{FF2B5EF4-FFF2-40B4-BE49-F238E27FC236}">
                <a16:creationId xmlns:a16="http://schemas.microsoft.com/office/drawing/2014/main" id="{C8685D6E-79C7-6FEE-BF42-3C72D714D068}"/>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12192000" cy="6858000"/>
          </a:xfrm>
          <a:prstGeom prst="rect">
            <a:avLst/>
          </a:prstGeom>
        </p:spPr>
      </p:pic>
      <p:sp>
        <p:nvSpPr>
          <p:cNvPr id="12" name="Diagrama de flujo: conector fuera de página 11">
            <a:extLst>
              <a:ext uri="{FF2B5EF4-FFF2-40B4-BE49-F238E27FC236}">
                <a16:creationId xmlns:a16="http://schemas.microsoft.com/office/drawing/2014/main" id="{4DE8B13D-BB11-F0A8-AF9C-1530B6F1952D}"/>
              </a:ext>
            </a:extLst>
          </p:cNvPr>
          <p:cNvSpPr/>
          <p:nvPr/>
        </p:nvSpPr>
        <p:spPr>
          <a:xfrm rot="10800000">
            <a:off x="1085853" y="3406240"/>
            <a:ext cx="1695450" cy="1800000"/>
          </a:xfrm>
          <a:prstGeom prst="flowChartOffpageConnector">
            <a:avLst/>
          </a:prstGeom>
          <a:solidFill>
            <a:srgbClr val="019EDB"/>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2" name="Imagen 41" descr="Imagen en blanco y negro&#10;&#10;Descripción generada automáticamente con confianza baja">
            <a:extLst>
              <a:ext uri="{FF2B5EF4-FFF2-40B4-BE49-F238E27FC236}">
                <a16:creationId xmlns:a16="http://schemas.microsoft.com/office/drawing/2014/main" id="{3EAB25F8-56ED-136A-A046-3CAD767915C4}"/>
              </a:ext>
            </a:extLst>
          </p:cNvPr>
          <p:cNvPicPr>
            <a:picLocks noChangeAspect="1"/>
          </p:cNvPicPr>
          <p:nvPr/>
        </p:nvPicPr>
        <p:blipFill>
          <a:blip r:embed="rId4">
            <a:duotone>
              <a:schemeClr val="accent1">
                <a:shade val="45000"/>
                <a:satMod val="135000"/>
              </a:schemeClr>
              <a:prstClr val="white"/>
            </a:duotone>
          </a:blip>
          <a:stretch>
            <a:fillRect/>
          </a:stretch>
        </p:blipFill>
        <p:spPr>
          <a:xfrm>
            <a:off x="1423138" y="3038946"/>
            <a:ext cx="1384358" cy="1384358"/>
          </a:xfrm>
          <a:prstGeom prst="rect">
            <a:avLst/>
          </a:prstGeom>
        </p:spPr>
      </p:pic>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NEXT STEP</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CuadroTexto 3">
            <a:extLst>
              <a:ext uri="{FF2B5EF4-FFF2-40B4-BE49-F238E27FC236}">
                <a16:creationId xmlns:a16="http://schemas.microsoft.com/office/drawing/2014/main" id="{BDC7ACE9-CA9E-8940-F88D-026F1EB8ACE9}"/>
              </a:ext>
            </a:extLst>
          </p:cNvPr>
          <p:cNvSpPr txBox="1"/>
          <p:nvPr/>
        </p:nvSpPr>
        <p:spPr>
          <a:xfrm>
            <a:off x="1102521" y="4744554"/>
            <a:ext cx="1695449"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FACTIBILIDAD &amp; ESTRATEGIA</a:t>
            </a:r>
          </a:p>
        </p:txBody>
      </p:sp>
      <p:sp>
        <p:nvSpPr>
          <p:cNvPr id="14" name="Rectángulo 13">
            <a:extLst>
              <a:ext uri="{FF2B5EF4-FFF2-40B4-BE49-F238E27FC236}">
                <a16:creationId xmlns:a16="http://schemas.microsoft.com/office/drawing/2014/main" id="{8F2CC45F-D751-4B17-B66A-2B570E8080BA}"/>
              </a:ext>
            </a:extLst>
          </p:cNvPr>
          <p:cNvSpPr/>
          <p:nvPr/>
        </p:nvSpPr>
        <p:spPr>
          <a:xfrm>
            <a:off x="1074175" y="5449668"/>
            <a:ext cx="3788339" cy="561975"/>
          </a:xfrm>
          <a:prstGeom prst="rect">
            <a:avLst/>
          </a:prstGeom>
          <a:gradFill flip="none" rotWithShape="1">
            <a:gsLst>
              <a:gs pos="0">
                <a:schemeClr val="bg1">
                  <a:lumMod val="95000"/>
                  <a:alpha val="61000"/>
                </a:schemeClr>
              </a:gs>
              <a:gs pos="75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rgbClr val="028DD9"/>
                </a:solidFill>
                <a:latin typeface="Arial Black" panose="020B0A04020102020204" pitchFamily="34" charset="0"/>
              </a:rPr>
              <a:t>Etapa </a:t>
            </a:r>
            <a:r>
              <a:rPr lang="es-ES" dirty="0" err="1">
                <a:solidFill>
                  <a:srgbClr val="028DD9"/>
                </a:solidFill>
                <a:latin typeface="Arial Black" panose="020B0A04020102020204" pitchFamily="34" charset="0"/>
              </a:rPr>
              <a:t>N°</a:t>
            </a:r>
            <a:r>
              <a:rPr lang="es-ES" dirty="0">
                <a:solidFill>
                  <a:srgbClr val="028DD9"/>
                </a:solidFill>
                <a:latin typeface="Arial Black" panose="020B0A04020102020204" pitchFamily="34" charset="0"/>
              </a:rPr>
              <a:t> 1 diseño</a:t>
            </a:r>
            <a:endParaRPr lang="es-ES" noProof="0" dirty="0">
              <a:solidFill>
                <a:srgbClr val="028DD9"/>
              </a:solidFill>
              <a:latin typeface="Arial Black" panose="020B0A04020102020204" pitchFamily="34" charset="0"/>
            </a:endParaRPr>
          </a:p>
        </p:txBody>
      </p:sp>
      <p:sp>
        <p:nvSpPr>
          <p:cNvPr id="15" name="Diagrama de flujo: conector fuera de página 14">
            <a:extLst>
              <a:ext uri="{FF2B5EF4-FFF2-40B4-BE49-F238E27FC236}">
                <a16:creationId xmlns:a16="http://schemas.microsoft.com/office/drawing/2014/main" id="{466B1E76-A011-74EF-2361-2ED34D7F0DEA}"/>
              </a:ext>
            </a:extLst>
          </p:cNvPr>
          <p:cNvSpPr/>
          <p:nvPr/>
        </p:nvSpPr>
        <p:spPr>
          <a:xfrm rot="10800000">
            <a:off x="9410697" y="2686241"/>
            <a:ext cx="1695450" cy="2520000"/>
          </a:xfrm>
          <a:prstGeom prst="flowChartOffpageConnector">
            <a:avLst/>
          </a:prstGeom>
          <a:solidFill>
            <a:srgbClr val="002FAA"/>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Diagrama de flujo: conector fuera de página 15">
            <a:extLst>
              <a:ext uri="{FF2B5EF4-FFF2-40B4-BE49-F238E27FC236}">
                <a16:creationId xmlns:a16="http://schemas.microsoft.com/office/drawing/2014/main" id="{248BA35A-9961-41CA-7D66-6F82C6C39CBF}"/>
              </a:ext>
            </a:extLst>
          </p:cNvPr>
          <p:cNvSpPr/>
          <p:nvPr/>
        </p:nvSpPr>
        <p:spPr>
          <a:xfrm rot="10800000">
            <a:off x="7329486" y="2866241"/>
            <a:ext cx="1695450" cy="2340000"/>
          </a:xfrm>
          <a:prstGeom prst="flowChartOffpageConnector">
            <a:avLst/>
          </a:prstGeom>
          <a:solidFill>
            <a:srgbClr val="3246B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Diagrama de flujo: conector fuera de página 16">
            <a:extLst>
              <a:ext uri="{FF2B5EF4-FFF2-40B4-BE49-F238E27FC236}">
                <a16:creationId xmlns:a16="http://schemas.microsoft.com/office/drawing/2014/main" id="{0CF7FB22-E34A-2E73-8095-5D81F3BF1F32}"/>
              </a:ext>
            </a:extLst>
          </p:cNvPr>
          <p:cNvSpPr/>
          <p:nvPr/>
        </p:nvSpPr>
        <p:spPr>
          <a:xfrm rot="10800000">
            <a:off x="5248275" y="3046241"/>
            <a:ext cx="1695450" cy="2160000"/>
          </a:xfrm>
          <a:prstGeom prst="flowChartOffpageConnector">
            <a:avLst/>
          </a:prstGeom>
          <a:solidFill>
            <a:srgbClr val="3B76C6"/>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Diagrama de flujo: conector fuera de página 17">
            <a:extLst>
              <a:ext uri="{FF2B5EF4-FFF2-40B4-BE49-F238E27FC236}">
                <a16:creationId xmlns:a16="http://schemas.microsoft.com/office/drawing/2014/main" id="{70EDBDD7-8D68-C1F5-7912-7A657CE110CB}"/>
              </a:ext>
            </a:extLst>
          </p:cNvPr>
          <p:cNvSpPr/>
          <p:nvPr/>
        </p:nvSpPr>
        <p:spPr>
          <a:xfrm rot="10800000">
            <a:off x="3167064" y="3226241"/>
            <a:ext cx="1695450" cy="1980000"/>
          </a:xfrm>
          <a:prstGeom prst="flowChartOffpageConnector">
            <a:avLst/>
          </a:prstGeom>
          <a:solidFill>
            <a:srgbClr val="028DD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 </a:t>
            </a:r>
          </a:p>
        </p:txBody>
      </p:sp>
      <p:sp>
        <p:nvSpPr>
          <p:cNvPr id="27" name="CuadroTexto 26">
            <a:extLst>
              <a:ext uri="{FF2B5EF4-FFF2-40B4-BE49-F238E27FC236}">
                <a16:creationId xmlns:a16="http://schemas.microsoft.com/office/drawing/2014/main" id="{BC1EE127-A55C-F943-4633-3BDED7BA0618}"/>
              </a:ext>
            </a:extLst>
          </p:cNvPr>
          <p:cNvSpPr txBox="1"/>
          <p:nvPr/>
        </p:nvSpPr>
        <p:spPr>
          <a:xfrm>
            <a:off x="7446167"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TEST Y </a:t>
            </a:r>
          </a:p>
          <a:p>
            <a:r>
              <a:rPr lang="es-AR" sz="1200" dirty="0">
                <a:solidFill>
                  <a:schemeClr val="bg1"/>
                </a:solidFill>
                <a:latin typeface="Arial Black" panose="020B0A04020102020204" pitchFamily="34" charset="0"/>
              </a:rPr>
              <a:t>KICK OFF</a:t>
            </a:r>
          </a:p>
        </p:txBody>
      </p:sp>
      <p:sp>
        <p:nvSpPr>
          <p:cNvPr id="28" name="CuadroTexto 27">
            <a:extLst>
              <a:ext uri="{FF2B5EF4-FFF2-40B4-BE49-F238E27FC236}">
                <a16:creationId xmlns:a16="http://schemas.microsoft.com/office/drawing/2014/main" id="{06F4C846-F1D2-69CF-1522-E786776345B7}"/>
              </a:ext>
            </a:extLst>
          </p:cNvPr>
          <p:cNvSpPr txBox="1"/>
          <p:nvPr/>
        </p:nvSpPr>
        <p:spPr>
          <a:xfrm>
            <a:off x="5245892" y="4744554"/>
            <a:ext cx="1795463"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CONSTRUCCIÓN Y ENTRENAMIENTO</a:t>
            </a:r>
          </a:p>
        </p:txBody>
      </p:sp>
      <p:sp>
        <p:nvSpPr>
          <p:cNvPr id="29" name="CuadroTexto 28">
            <a:extLst>
              <a:ext uri="{FF2B5EF4-FFF2-40B4-BE49-F238E27FC236}">
                <a16:creationId xmlns:a16="http://schemas.microsoft.com/office/drawing/2014/main" id="{BF21A5FD-1B59-B1FD-4BFB-4C9B39D0651D}"/>
              </a:ext>
            </a:extLst>
          </p:cNvPr>
          <p:cNvSpPr txBox="1"/>
          <p:nvPr/>
        </p:nvSpPr>
        <p:spPr>
          <a:xfrm>
            <a:off x="3336131"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DISEÑO DEL MODELO</a:t>
            </a:r>
          </a:p>
        </p:txBody>
      </p:sp>
      <p:sp>
        <p:nvSpPr>
          <p:cNvPr id="30" name="CuadroTexto 29">
            <a:extLst>
              <a:ext uri="{FF2B5EF4-FFF2-40B4-BE49-F238E27FC236}">
                <a16:creationId xmlns:a16="http://schemas.microsoft.com/office/drawing/2014/main" id="{5082E533-825B-B240-3AD1-83C3D6FA2C3B}"/>
              </a:ext>
            </a:extLst>
          </p:cNvPr>
          <p:cNvSpPr txBox="1"/>
          <p:nvPr/>
        </p:nvSpPr>
        <p:spPr>
          <a:xfrm>
            <a:off x="9463083"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MEDICIÓN Y ESCALABILIDAD</a:t>
            </a:r>
          </a:p>
        </p:txBody>
      </p:sp>
      <p:sp>
        <p:nvSpPr>
          <p:cNvPr id="31" name="Rectángulo 30">
            <a:extLst>
              <a:ext uri="{FF2B5EF4-FFF2-40B4-BE49-F238E27FC236}">
                <a16:creationId xmlns:a16="http://schemas.microsoft.com/office/drawing/2014/main" id="{AA2C392C-DA3E-B9D3-1096-58DCBFEDDC8D}"/>
              </a:ext>
            </a:extLst>
          </p:cNvPr>
          <p:cNvSpPr/>
          <p:nvPr/>
        </p:nvSpPr>
        <p:spPr>
          <a:xfrm>
            <a:off x="5236597" y="5443449"/>
            <a:ext cx="5869550" cy="561975"/>
          </a:xfrm>
          <a:prstGeom prst="rect">
            <a:avLst/>
          </a:prstGeom>
          <a:gradFill flip="none" rotWithShape="1">
            <a:gsLst>
              <a:gs pos="56000">
                <a:schemeClr val="bg1">
                  <a:lumMod val="50000"/>
                  <a:alpha val="61000"/>
                </a:schemeClr>
              </a:gs>
              <a:gs pos="31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3246B9"/>
                </a:solidFill>
                <a:latin typeface="Arial Black" panose="020B0A04020102020204" pitchFamily="34" charset="0"/>
              </a:rPr>
              <a:t>Etapa </a:t>
            </a:r>
            <a:r>
              <a:rPr lang="es-ES" dirty="0" err="1">
                <a:solidFill>
                  <a:srgbClr val="3246B9"/>
                </a:solidFill>
                <a:latin typeface="Arial Black" panose="020B0A04020102020204" pitchFamily="34" charset="0"/>
              </a:rPr>
              <a:t>N°</a:t>
            </a:r>
            <a:r>
              <a:rPr lang="es-ES" dirty="0">
                <a:solidFill>
                  <a:srgbClr val="3246B9"/>
                </a:solidFill>
                <a:latin typeface="Arial Black" panose="020B0A04020102020204" pitchFamily="34" charset="0"/>
              </a:rPr>
              <a:t> 2 construcción</a:t>
            </a:r>
            <a:endParaRPr lang="es-ES" noProof="0" dirty="0">
              <a:solidFill>
                <a:srgbClr val="3246B9"/>
              </a:solidFill>
              <a:latin typeface="Arial Black" panose="020B0A04020102020204" pitchFamily="34" charset="0"/>
            </a:endParaRPr>
          </a:p>
        </p:txBody>
      </p:sp>
      <p:pic>
        <p:nvPicPr>
          <p:cNvPr id="41" name="Imagen 40" descr="Imagen en blanco y negro&#10;&#10;Descripción generada automáticamente con confianza baja">
            <a:extLst>
              <a:ext uri="{FF2B5EF4-FFF2-40B4-BE49-F238E27FC236}">
                <a16:creationId xmlns:a16="http://schemas.microsoft.com/office/drawing/2014/main" id="{901DF4E2-D4BC-FC90-F92B-2F82D2C051E0}"/>
              </a:ext>
            </a:extLst>
          </p:cNvPr>
          <p:cNvPicPr>
            <a:picLocks noChangeAspect="1"/>
          </p:cNvPicPr>
          <p:nvPr/>
        </p:nvPicPr>
        <p:blipFill>
          <a:blip r:embed="rId4">
            <a:duotone>
              <a:schemeClr val="accent1">
                <a:shade val="45000"/>
                <a:satMod val="135000"/>
              </a:schemeClr>
              <a:prstClr val="white"/>
            </a:duotone>
          </a:blip>
          <a:stretch>
            <a:fillRect/>
          </a:stretch>
        </p:blipFill>
        <p:spPr>
          <a:xfrm>
            <a:off x="3491740" y="2828229"/>
            <a:ext cx="1384358" cy="1384358"/>
          </a:xfrm>
          <a:prstGeom prst="rect">
            <a:avLst/>
          </a:prstGeom>
        </p:spPr>
      </p:pic>
      <p:pic>
        <p:nvPicPr>
          <p:cNvPr id="44" name="Imagen 43" descr="Imagen en blanco y negro&#10;&#10;Descripción generada automáticamente con confianza baja">
            <a:extLst>
              <a:ext uri="{FF2B5EF4-FFF2-40B4-BE49-F238E27FC236}">
                <a16:creationId xmlns:a16="http://schemas.microsoft.com/office/drawing/2014/main" id="{06C0E6C1-02BF-C963-7460-D820C7DA0821}"/>
              </a:ext>
            </a:extLst>
          </p:cNvPr>
          <p:cNvPicPr>
            <a:picLocks noChangeAspect="1"/>
          </p:cNvPicPr>
          <p:nvPr/>
        </p:nvPicPr>
        <p:blipFill>
          <a:blip r:embed="rId4">
            <a:duotone>
              <a:schemeClr val="accent1">
                <a:shade val="45000"/>
                <a:satMod val="135000"/>
              </a:schemeClr>
              <a:prstClr val="white"/>
            </a:duotone>
          </a:blip>
          <a:stretch>
            <a:fillRect/>
          </a:stretch>
        </p:blipFill>
        <p:spPr>
          <a:xfrm>
            <a:off x="5585560" y="2695765"/>
            <a:ext cx="1384358" cy="1384358"/>
          </a:xfrm>
          <a:prstGeom prst="rect">
            <a:avLst/>
          </a:prstGeom>
        </p:spPr>
      </p:pic>
      <p:pic>
        <p:nvPicPr>
          <p:cNvPr id="45" name="Imagen 44" descr="Imagen en blanco y negro&#10;&#10;Descripción generada automáticamente con confianza baja">
            <a:extLst>
              <a:ext uri="{FF2B5EF4-FFF2-40B4-BE49-F238E27FC236}">
                <a16:creationId xmlns:a16="http://schemas.microsoft.com/office/drawing/2014/main" id="{BD110EEB-9838-3FD8-ED83-67687790F959}"/>
              </a:ext>
            </a:extLst>
          </p:cNvPr>
          <p:cNvPicPr>
            <a:picLocks noChangeAspect="1"/>
          </p:cNvPicPr>
          <p:nvPr/>
        </p:nvPicPr>
        <p:blipFill>
          <a:blip r:embed="rId4">
            <a:lum bright="70000" contrast="-70000"/>
          </a:blip>
          <a:stretch>
            <a:fillRect/>
          </a:stretch>
        </p:blipFill>
        <p:spPr>
          <a:xfrm>
            <a:off x="7640578" y="2522717"/>
            <a:ext cx="1384358" cy="1384358"/>
          </a:xfrm>
          <a:prstGeom prst="rect">
            <a:avLst/>
          </a:prstGeom>
        </p:spPr>
      </p:pic>
      <p:pic>
        <p:nvPicPr>
          <p:cNvPr id="46" name="Imagen 45" descr="Imagen en blanco y negro&#10;&#10;Descripción generada automáticamente con confianza baja">
            <a:extLst>
              <a:ext uri="{FF2B5EF4-FFF2-40B4-BE49-F238E27FC236}">
                <a16:creationId xmlns:a16="http://schemas.microsoft.com/office/drawing/2014/main" id="{E5729FE3-E9AF-5186-4FAB-668F7CD58C3C}"/>
              </a:ext>
            </a:extLst>
          </p:cNvPr>
          <p:cNvPicPr>
            <a:picLocks noChangeAspect="1"/>
          </p:cNvPicPr>
          <p:nvPr/>
        </p:nvPicPr>
        <p:blipFill>
          <a:blip r:embed="rId4">
            <a:lum bright="70000" contrast="-70000"/>
          </a:blip>
          <a:stretch>
            <a:fillRect/>
          </a:stretch>
        </p:blipFill>
        <p:spPr>
          <a:xfrm>
            <a:off x="9747982" y="2331039"/>
            <a:ext cx="1384358" cy="1384358"/>
          </a:xfrm>
          <a:prstGeom prst="rect">
            <a:avLst/>
          </a:prstGeom>
        </p:spPr>
      </p:pic>
      <p:sp>
        <p:nvSpPr>
          <p:cNvPr id="47" name="CuadroTexto 46">
            <a:extLst>
              <a:ext uri="{FF2B5EF4-FFF2-40B4-BE49-F238E27FC236}">
                <a16:creationId xmlns:a16="http://schemas.microsoft.com/office/drawing/2014/main" id="{61960957-678F-CAE7-64F6-43DF59865FA2}"/>
              </a:ext>
            </a:extLst>
          </p:cNvPr>
          <p:cNvSpPr txBox="1"/>
          <p:nvPr/>
        </p:nvSpPr>
        <p:spPr>
          <a:xfrm>
            <a:off x="1785515" y="3537743"/>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1</a:t>
            </a:r>
            <a:endParaRPr lang="es-AR" sz="1200" dirty="0">
              <a:solidFill>
                <a:schemeClr val="bg1"/>
              </a:solidFill>
              <a:latin typeface="Arial Black" panose="020B0A04020102020204" pitchFamily="34" charset="0"/>
            </a:endParaRPr>
          </a:p>
        </p:txBody>
      </p:sp>
      <p:sp>
        <p:nvSpPr>
          <p:cNvPr id="48" name="CuadroTexto 47">
            <a:extLst>
              <a:ext uri="{FF2B5EF4-FFF2-40B4-BE49-F238E27FC236}">
                <a16:creationId xmlns:a16="http://schemas.microsoft.com/office/drawing/2014/main" id="{E89179A7-8171-259B-6385-7D6A44C48AC3}"/>
              </a:ext>
            </a:extLst>
          </p:cNvPr>
          <p:cNvSpPr txBox="1"/>
          <p:nvPr/>
        </p:nvSpPr>
        <p:spPr>
          <a:xfrm>
            <a:off x="3867156" y="3320959"/>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2</a:t>
            </a:r>
            <a:endParaRPr lang="es-AR" sz="1200" dirty="0">
              <a:solidFill>
                <a:schemeClr val="bg1"/>
              </a:solidFill>
              <a:latin typeface="Arial Black" panose="020B0A04020102020204" pitchFamily="34" charset="0"/>
            </a:endParaRPr>
          </a:p>
        </p:txBody>
      </p:sp>
      <p:sp>
        <p:nvSpPr>
          <p:cNvPr id="49" name="CuadroTexto 48">
            <a:extLst>
              <a:ext uri="{FF2B5EF4-FFF2-40B4-BE49-F238E27FC236}">
                <a16:creationId xmlns:a16="http://schemas.microsoft.com/office/drawing/2014/main" id="{EA42DB30-649B-EA19-BF0D-5AD633558514}"/>
              </a:ext>
            </a:extLst>
          </p:cNvPr>
          <p:cNvSpPr txBox="1"/>
          <p:nvPr/>
        </p:nvSpPr>
        <p:spPr>
          <a:xfrm>
            <a:off x="5950742" y="3177127"/>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3</a:t>
            </a:r>
            <a:endParaRPr lang="es-AR" sz="1200" dirty="0">
              <a:solidFill>
                <a:schemeClr val="bg1"/>
              </a:solidFill>
              <a:latin typeface="Arial Black" panose="020B0A04020102020204" pitchFamily="34" charset="0"/>
            </a:endParaRPr>
          </a:p>
        </p:txBody>
      </p:sp>
      <p:sp>
        <p:nvSpPr>
          <p:cNvPr id="50" name="CuadroTexto 49">
            <a:extLst>
              <a:ext uri="{FF2B5EF4-FFF2-40B4-BE49-F238E27FC236}">
                <a16:creationId xmlns:a16="http://schemas.microsoft.com/office/drawing/2014/main" id="{36A1E251-B6E3-0F64-BD59-B54B84EF0000}"/>
              </a:ext>
            </a:extLst>
          </p:cNvPr>
          <p:cNvSpPr txBox="1"/>
          <p:nvPr/>
        </p:nvSpPr>
        <p:spPr>
          <a:xfrm>
            <a:off x="7995812" y="3018612"/>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sp>
        <p:nvSpPr>
          <p:cNvPr id="51" name="CuadroTexto 50">
            <a:extLst>
              <a:ext uri="{FF2B5EF4-FFF2-40B4-BE49-F238E27FC236}">
                <a16:creationId xmlns:a16="http://schemas.microsoft.com/office/drawing/2014/main" id="{15F68EAD-F43A-A3D7-90A9-3D541090820D}"/>
              </a:ext>
            </a:extLst>
          </p:cNvPr>
          <p:cNvSpPr txBox="1"/>
          <p:nvPr/>
        </p:nvSpPr>
        <p:spPr>
          <a:xfrm>
            <a:off x="10114952" y="2817786"/>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5</a:t>
            </a:r>
            <a:endParaRPr lang="es-AR"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027961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FDD4EFC-7721-C26F-528F-88D0DB59C3FB}"/>
              </a:ext>
            </a:extLst>
          </p:cNvPr>
          <p:cNvSpPr/>
          <p:nvPr/>
        </p:nvSpPr>
        <p:spPr>
          <a:xfrm>
            <a:off x="-9412" y="0"/>
            <a:ext cx="12201412" cy="6888233"/>
          </a:xfrm>
          <a:prstGeom prst="rect">
            <a:avLst/>
          </a:prstGeom>
          <a:gradFill flip="none" rotWithShape="1">
            <a:gsLst>
              <a:gs pos="0">
                <a:srgbClr val="009ADA">
                  <a:alpha val="66000"/>
                </a:srgbClr>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FDCD96C-ADDF-4D9F-B790-CF6E3E55A9DB}"/>
              </a:ext>
            </a:extLst>
          </p:cNvPr>
          <p:cNvSpPr>
            <a:spLocks noGrp="1"/>
          </p:cNvSpPr>
          <p:nvPr>
            <p:ph type="title"/>
          </p:nvPr>
        </p:nvSpPr>
        <p:spPr>
          <a:xfrm>
            <a:off x="1114424" y="0"/>
            <a:ext cx="6566863" cy="1244206"/>
          </a:xfrm>
        </p:spPr>
        <p:txBody>
          <a:bodyPr rtlCol="0"/>
          <a:lstStyle/>
          <a:p>
            <a:pPr algn="ctr"/>
            <a:r>
              <a:rPr lang="es-AR" sz="3600" dirty="0"/>
              <a:t>RESUMEN DEL PROYECTO &amp; </a:t>
            </a:r>
            <a:br>
              <a:rPr lang="es-AR" sz="3600" dirty="0"/>
            </a:br>
            <a:r>
              <a:rPr lang="es-AR" sz="3600" dirty="0"/>
              <a:t>TRABAJO REALIZADO</a:t>
            </a:r>
            <a:endParaRPr lang="es-ES" sz="3600" dirty="0"/>
          </a:p>
        </p:txBody>
      </p:sp>
      <p:sp>
        <p:nvSpPr>
          <p:cNvPr id="7" name="Marcador de texto 6">
            <a:extLst>
              <a:ext uri="{FF2B5EF4-FFF2-40B4-BE49-F238E27FC236}">
                <a16:creationId xmlns:a16="http://schemas.microsoft.com/office/drawing/2014/main" id="{109BBFAA-ECE3-46DC-A227-38CCA1EED110}"/>
              </a:ext>
            </a:extLst>
          </p:cNvPr>
          <p:cNvSpPr>
            <a:spLocks noGrp="1"/>
          </p:cNvSpPr>
          <p:nvPr>
            <p:ph type="body" sz="quarter" idx="2"/>
          </p:nvPr>
        </p:nvSpPr>
        <p:spPr/>
        <p:txBody>
          <a:bodyPr rtlCol="0"/>
          <a:lstStyle/>
          <a:p>
            <a:pPr rtl="0"/>
            <a:r>
              <a:rPr lang="es-ES" dirty="0"/>
              <a:t>Análisis Exploratorio</a:t>
            </a:r>
          </a:p>
        </p:txBody>
      </p:sp>
      <p:sp>
        <p:nvSpPr>
          <p:cNvPr id="30" name="Marcador de texto 29">
            <a:extLst>
              <a:ext uri="{FF2B5EF4-FFF2-40B4-BE49-F238E27FC236}">
                <a16:creationId xmlns:a16="http://schemas.microsoft.com/office/drawing/2014/main" id="{0AC0E371-764C-41CA-9680-267350C7EE1C}"/>
              </a:ext>
            </a:extLst>
          </p:cNvPr>
          <p:cNvSpPr>
            <a:spLocks noGrp="1"/>
          </p:cNvSpPr>
          <p:nvPr>
            <p:ph type="body" sz="half" idx="16"/>
          </p:nvPr>
        </p:nvSpPr>
        <p:spPr>
          <a:xfrm>
            <a:off x="4467663" y="2597625"/>
            <a:ext cx="3256674" cy="499493"/>
          </a:xfrm>
        </p:spPr>
        <p:txBody>
          <a:bodyPr rtlCol="0"/>
          <a:lstStyle/>
          <a:p>
            <a:pPr rtl="0"/>
            <a:r>
              <a:rPr lang="es-ES" dirty="0"/>
              <a:t>Setup &amp; Limpieza</a:t>
            </a:r>
          </a:p>
        </p:txBody>
      </p:sp>
      <p:sp>
        <p:nvSpPr>
          <p:cNvPr id="31" name="Marcador de texto 30">
            <a:extLst>
              <a:ext uri="{FF2B5EF4-FFF2-40B4-BE49-F238E27FC236}">
                <a16:creationId xmlns:a16="http://schemas.microsoft.com/office/drawing/2014/main" id="{95712C8D-157C-4EF1-B565-889F5684F1BA}"/>
              </a:ext>
            </a:extLst>
          </p:cNvPr>
          <p:cNvSpPr>
            <a:spLocks noGrp="1"/>
          </p:cNvSpPr>
          <p:nvPr>
            <p:ph type="body" sz="half" idx="17"/>
          </p:nvPr>
        </p:nvSpPr>
        <p:spPr/>
        <p:txBody>
          <a:bodyPr rtlCol="0">
            <a:normAutofit fontScale="85000" lnSpcReduction="10000"/>
          </a:bodyPr>
          <a:lstStyle/>
          <a:p>
            <a:pPr rtl="0"/>
            <a:r>
              <a:rPr lang="es-ES" dirty="0"/>
              <a:t>Entendimiento de los datos</a:t>
            </a:r>
          </a:p>
        </p:txBody>
      </p:sp>
      <p:sp>
        <p:nvSpPr>
          <p:cNvPr id="32" name="Marcador de texto 31">
            <a:extLst>
              <a:ext uri="{FF2B5EF4-FFF2-40B4-BE49-F238E27FC236}">
                <a16:creationId xmlns:a16="http://schemas.microsoft.com/office/drawing/2014/main" id="{188B3941-E817-44DE-8D5A-DCA0DAB61823}"/>
              </a:ext>
            </a:extLst>
          </p:cNvPr>
          <p:cNvSpPr>
            <a:spLocks noGrp="1"/>
          </p:cNvSpPr>
          <p:nvPr>
            <p:ph type="body" sz="half" idx="18"/>
          </p:nvPr>
        </p:nvSpPr>
        <p:spPr>
          <a:xfrm>
            <a:off x="928801" y="5140494"/>
            <a:ext cx="3256674" cy="499493"/>
          </a:xfrm>
        </p:spPr>
        <p:txBody>
          <a:bodyPr rtlCol="0"/>
          <a:lstStyle/>
          <a:p>
            <a:pPr rtl="0"/>
            <a:r>
              <a:rPr lang="es-ES" dirty="0" err="1"/>
              <a:t>Insight</a:t>
            </a:r>
            <a:r>
              <a:rPr lang="es-ES" dirty="0"/>
              <a:t> &amp; </a:t>
            </a:r>
            <a:r>
              <a:rPr lang="es-ES" dirty="0" err="1"/>
              <a:t>Hipotesis</a:t>
            </a:r>
            <a:endParaRPr lang="es-ES" dirty="0"/>
          </a:p>
        </p:txBody>
      </p:sp>
      <p:sp>
        <p:nvSpPr>
          <p:cNvPr id="33" name="Marcador de texto 32">
            <a:extLst>
              <a:ext uri="{FF2B5EF4-FFF2-40B4-BE49-F238E27FC236}">
                <a16:creationId xmlns:a16="http://schemas.microsoft.com/office/drawing/2014/main" id="{20613223-43E0-4B37-AFB8-C0C5F47750A5}"/>
              </a:ext>
            </a:extLst>
          </p:cNvPr>
          <p:cNvSpPr>
            <a:spLocks noGrp="1"/>
          </p:cNvSpPr>
          <p:nvPr>
            <p:ph type="body" sz="half" idx="19"/>
          </p:nvPr>
        </p:nvSpPr>
        <p:spPr>
          <a:xfrm>
            <a:off x="4467663" y="5140494"/>
            <a:ext cx="3256674" cy="499493"/>
          </a:xfrm>
        </p:spPr>
        <p:txBody>
          <a:bodyPr rtlCol="0"/>
          <a:lstStyle/>
          <a:p>
            <a:pPr rtl="0"/>
            <a:r>
              <a:rPr lang="es-ES" dirty="0"/>
              <a:t>Business Case</a:t>
            </a:r>
          </a:p>
        </p:txBody>
      </p:sp>
      <p:sp>
        <p:nvSpPr>
          <p:cNvPr id="34" name="Marcador de texto 33">
            <a:extLst>
              <a:ext uri="{FF2B5EF4-FFF2-40B4-BE49-F238E27FC236}">
                <a16:creationId xmlns:a16="http://schemas.microsoft.com/office/drawing/2014/main" id="{3C4E060E-0CFB-411A-B226-CDA349703288}"/>
              </a:ext>
            </a:extLst>
          </p:cNvPr>
          <p:cNvSpPr>
            <a:spLocks noGrp="1"/>
          </p:cNvSpPr>
          <p:nvPr>
            <p:ph type="body" sz="half" idx="20"/>
          </p:nvPr>
        </p:nvSpPr>
        <p:spPr>
          <a:xfrm>
            <a:off x="8006525" y="5140494"/>
            <a:ext cx="3256674" cy="499493"/>
          </a:xfrm>
        </p:spPr>
        <p:txBody>
          <a:bodyPr rtlCol="0"/>
          <a:lstStyle/>
          <a:p>
            <a:pPr rtl="0"/>
            <a:r>
              <a:rPr lang="es-ES" dirty="0" err="1"/>
              <a:t>Metricas</a:t>
            </a:r>
            <a:r>
              <a:rPr lang="es-ES" dirty="0"/>
              <a:t> &amp; </a:t>
            </a:r>
            <a:r>
              <a:rPr lang="es-ES" dirty="0" err="1"/>
              <a:t>Dashboard</a:t>
            </a:r>
            <a:endParaRPr lang="es-ES" dirty="0"/>
          </a:p>
        </p:txBody>
      </p:sp>
      <p:sp>
        <p:nvSpPr>
          <p:cNvPr id="36" name="Marcador de texto 35">
            <a:extLst>
              <a:ext uri="{FF2B5EF4-FFF2-40B4-BE49-F238E27FC236}">
                <a16:creationId xmlns:a16="http://schemas.microsoft.com/office/drawing/2014/main" id="{69F05205-BC24-4284-BB47-960282D011ED}"/>
              </a:ext>
            </a:extLst>
          </p:cNvPr>
          <p:cNvSpPr>
            <a:spLocks noGrp="1"/>
          </p:cNvSpPr>
          <p:nvPr>
            <p:ph type="body" sz="half" idx="22"/>
          </p:nvPr>
        </p:nvSpPr>
        <p:spPr>
          <a:xfrm>
            <a:off x="4467663" y="3059133"/>
            <a:ext cx="3711137" cy="1165319"/>
          </a:xfrm>
        </p:spPr>
        <p:txBody>
          <a:bodyPr rtlCol="0">
            <a:normAutofit fontScale="62500" lnSpcReduction="20000"/>
          </a:bodyPr>
          <a:lstStyle/>
          <a:p>
            <a:r>
              <a:rPr lang="es-AR" sz="2900" dirty="0"/>
              <a:t>Conversión de tipos de datos</a:t>
            </a:r>
          </a:p>
          <a:p>
            <a:pPr>
              <a:lnSpc>
                <a:spcPct val="120000"/>
              </a:lnSpc>
              <a:spcBef>
                <a:spcPts val="0"/>
              </a:spcBef>
            </a:pPr>
            <a:r>
              <a:rPr lang="es-AR" sz="2900" dirty="0"/>
              <a:t>Creación de columnas</a:t>
            </a:r>
          </a:p>
          <a:p>
            <a:pPr>
              <a:lnSpc>
                <a:spcPct val="120000"/>
              </a:lnSpc>
              <a:spcBef>
                <a:spcPts val="0"/>
              </a:spcBef>
            </a:pPr>
            <a:r>
              <a:rPr lang="es-AR" sz="2900" dirty="0"/>
              <a:t>Verificación de nulos, absurdos,            duplicados &amp; Limpieza de </a:t>
            </a:r>
            <a:r>
              <a:rPr lang="es-AR" sz="2900" dirty="0" err="1"/>
              <a:t>NaN</a:t>
            </a:r>
            <a:endParaRPr lang="es-AR" sz="2900" dirty="0"/>
          </a:p>
          <a:p>
            <a:pPr rtl="0"/>
            <a:endParaRPr lang="es-ES" dirty="0"/>
          </a:p>
        </p:txBody>
      </p:sp>
      <p:sp>
        <p:nvSpPr>
          <p:cNvPr id="37" name="Marcador de texto 36">
            <a:extLst>
              <a:ext uri="{FF2B5EF4-FFF2-40B4-BE49-F238E27FC236}">
                <a16:creationId xmlns:a16="http://schemas.microsoft.com/office/drawing/2014/main" id="{D78092F6-F4AA-40B6-B5DE-CEA37AB1A9D2}"/>
              </a:ext>
            </a:extLst>
          </p:cNvPr>
          <p:cNvSpPr>
            <a:spLocks noGrp="1"/>
          </p:cNvSpPr>
          <p:nvPr>
            <p:ph type="body" sz="half" idx="23"/>
          </p:nvPr>
        </p:nvSpPr>
        <p:spPr>
          <a:xfrm>
            <a:off x="8006524" y="2980385"/>
            <a:ext cx="3538863" cy="1445557"/>
          </a:xfrm>
        </p:spPr>
        <p:txBody>
          <a:bodyPr rtlCol="0">
            <a:normAutofit fontScale="70000" lnSpcReduction="20000"/>
          </a:bodyPr>
          <a:lstStyle/>
          <a:p>
            <a:pPr>
              <a:lnSpc>
                <a:spcPct val="120000"/>
              </a:lnSpc>
              <a:spcBef>
                <a:spcPts val="0"/>
              </a:spcBef>
            </a:pPr>
            <a:r>
              <a:rPr lang="es-AR" sz="2300" dirty="0"/>
              <a:t>Análisis descriptivo</a:t>
            </a:r>
          </a:p>
          <a:p>
            <a:pPr>
              <a:lnSpc>
                <a:spcPct val="120000"/>
              </a:lnSpc>
              <a:spcBef>
                <a:spcPts val="0"/>
              </a:spcBef>
            </a:pPr>
            <a:r>
              <a:rPr lang="es-AR" sz="2300" dirty="0"/>
              <a:t>Columnas</a:t>
            </a:r>
          </a:p>
          <a:p>
            <a:pPr>
              <a:lnSpc>
                <a:spcPct val="120000"/>
              </a:lnSpc>
              <a:spcBef>
                <a:spcPts val="0"/>
              </a:spcBef>
            </a:pPr>
            <a:r>
              <a:rPr lang="es-AR" sz="2300" dirty="0"/>
              <a:t>Horarios &amp; días de servicio</a:t>
            </a:r>
          </a:p>
          <a:p>
            <a:pPr>
              <a:lnSpc>
                <a:spcPct val="120000"/>
              </a:lnSpc>
              <a:spcBef>
                <a:spcPts val="0"/>
              </a:spcBef>
            </a:pPr>
            <a:r>
              <a:rPr lang="es-AR" sz="2300" dirty="0"/>
              <a:t>Análisis univariante ,bivariante &amp; Correlación de los datos</a:t>
            </a:r>
          </a:p>
          <a:p>
            <a:pPr rtl="0"/>
            <a:endParaRPr lang="es-ES" dirty="0"/>
          </a:p>
        </p:txBody>
      </p:sp>
      <p:sp>
        <p:nvSpPr>
          <p:cNvPr id="38" name="Marcador de texto 37">
            <a:extLst>
              <a:ext uri="{FF2B5EF4-FFF2-40B4-BE49-F238E27FC236}">
                <a16:creationId xmlns:a16="http://schemas.microsoft.com/office/drawing/2014/main" id="{4EC928A2-6A4A-452E-8823-81F26EA40C9C}"/>
              </a:ext>
            </a:extLst>
          </p:cNvPr>
          <p:cNvSpPr>
            <a:spLocks noGrp="1"/>
          </p:cNvSpPr>
          <p:nvPr>
            <p:ph type="body" sz="half" idx="24"/>
          </p:nvPr>
        </p:nvSpPr>
        <p:spPr>
          <a:xfrm>
            <a:off x="928801" y="5564058"/>
            <a:ext cx="2690700" cy="760542"/>
          </a:xfrm>
        </p:spPr>
        <p:txBody>
          <a:bodyPr rtlCol="0">
            <a:normAutofit fontScale="70000" lnSpcReduction="20000"/>
          </a:bodyPr>
          <a:lstStyle/>
          <a:p>
            <a:r>
              <a:rPr lang="es-AR" sz="2300" dirty="0"/>
              <a:t>Identificación de </a:t>
            </a:r>
            <a:r>
              <a:rPr lang="es-AR" sz="2300" dirty="0" err="1"/>
              <a:t>Insigths</a:t>
            </a:r>
            <a:endParaRPr lang="es-AR" sz="2300" dirty="0"/>
          </a:p>
          <a:p>
            <a:r>
              <a:rPr lang="es-AR" sz="2300" dirty="0"/>
              <a:t>Definición de Hipótesis y generación de los Test </a:t>
            </a:r>
          </a:p>
          <a:p>
            <a:pPr rtl="0"/>
            <a:endParaRPr lang="es-ES" dirty="0"/>
          </a:p>
        </p:txBody>
      </p:sp>
      <p:sp>
        <p:nvSpPr>
          <p:cNvPr id="39" name="Marcador de texto 38">
            <a:extLst>
              <a:ext uri="{FF2B5EF4-FFF2-40B4-BE49-F238E27FC236}">
                <a16:creationId xmlns:a16="http://schemas.microsoft.com/office/drawing/2014/main" id="{0388AEE0-2630-4EEB-80E0-53D74792BE97}"/>
              </a:ext>
            </a:extLst>
          </p:cNvPr>
          <p:cNvSpPr>
            <a:spLocks noGrp="1"/>
          </p:cNvSpPr>
          <p:nvPr>
            <p:ph type="body" sz="half" idx="25"/>
          </p:nvPr>
        </p:nvSpPr>
        <p:spPr>
          <a:xfrm>
            <a:off x="4467662" y="5564058"/>
            <a:ext cx="3380937" cy="991950"/>
          </a:xfrm>
        </p:spPr>
        <p:txBody>
          <a:bodyPr rtlCol="0">
            <a:normAutofit/>
          </a:bodyPr>
          <a:lstStyle/>
          <a:p>
            <a:r>
              <a:rPr lang="es-AR" dirty="0"/>
              <a:t>Definición de Business Case</a:t>
            </a:r>
          </a:p>
          <a:p>
            <a:r>
              <a:rPr lang="es-AR" dirty="0"/>
              <a:t>Generación &amp; elaboración de escenarios</a:t>
            </a:r>
            <a:r>
              <a:rPr lang="es-ES" dirty="0"/>
              <a:t>.</a:t>
            </a:r>
          </a:p>
        </p:txBody>
      </p:sp>
      <p:sp>
        <p:nvSpPr>
          <p:cNvPr id="40" name="Marcador de texto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564058"/>
            <a:ext cx="3256674" cy="991950"/>
          </a:xfrm>
        </p:spPr>
        <p:txBody>
          <a:bodyPr rtlCol="0">
            <a:normAutofit/>
          </a:bodyPr>
          <a:lstStyle/>
          <a:p>
            <a:r>
              <a:rPr lang="es-AR" dirty="0"/>
              <a:t>Generación de métricas</a:t>
            </a:r>
          </a:p>
          <a:p>
            <a:r>
              <a:rPr lang="es-AR" dirty="0"/>
              <a:t>Generación de escenarios con sus dashboards</a:t>
            </a:r>
          </a:p>
          <a:p>
            <a:pPr rtl="0"/>
            <a:endParaRPr lang="es-ES" dirty="0"/>
          </a:p>
        </p:txBody>
      </p:sp>
      <p:pic>
        <p:nvPicPr>
          <p:cNvPr id="51" name="Marcador de posición de imagen 50" descr="Trabajo escrito">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940" y="1757980"/>
            <a:ext cx="862926" cy="864000"/>
          </a:xfrm>
        </p:spPr>
      </p:pic>
      <p:pic>
        <p:nvPicPr>
          <p:cNvPr id="71" name="Marcador de posición de imagen 70" descr="Lista de comprobación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32166" y="1757980"/>
            <a:ext cx="867600" cy="868680"/>
          </a:xfrm>
        </p:spPr>
      </p:pic>
      <p:sp>
        <p:nvSpPr>
          <p:cNvPr id="11" name="Marcador de texto 34">
            <a:extLst>
              <a:ext uri="{FF2B5EF4-FFF2-40B4-BE49-F238E27FC236}">
                <a16:creationId xmlns:a16="http://schemas.microsoft.com/office/drawing/2014/main" id="{2FDA1A64-4593-A57A-8C0D-33B7746C9DB8}"/>
              </a:ext>
            </a:extLst>
          </p:cNvPr>
          <p:cNvSpPr>
            <a:spLocks noGrp="1"/>
          </p:cNvSpPr>
          <p:nvPr>
            <p:ph type="body" sz="half" idx="21"/>
          </p:nvPr>
        </p:nvSpPr>
        <p:spPr>
          <a:xfrm>
            <a:off x="928688" y="3059113"/>
            <a:ext cx="3257550" cy="1165360"/>
          </a:xfrm>
        </p:spPr>
        <p:txBody>
          <a:bodyPr rtlCol="0">
            <a:noAutofit/>
          </a:bodyPr>
          <a:lstStyle/>
          <a:p>
            <a:pPr>
              <a:spcBef>
                <a:spcPts val="0"/>
              </a:spcBef>
            </a:pPr>
            <a:r>
              <a:rPr lang="es-AR" dirty="0"/>
              <a:t>Tamaño de la </a:t>
            </a:r>
            <a:r>
              <a:rPr lang="es-AR" dirty="0" err="1"/>
              <a:t>bbdd</a:t>
            </a:r>
            <a:endParaRPr lang="es-AR" dirty="0"/>
          </a:p>
          <a:p>
            <a:pPr>
              <a:spcBef>
                <a:spcPts val="0"/>
              </a:spcBef>
            </a:pPr>
            <a:r>
              <a:rPr lang="es-AR" dirty="0"/>
              <a:t>Tipo de datos</a:t>
            </a:r>
          </a:p>
          <a:p>
            <a:pPr>
              <a:spcBef>
                <a:spcPts val="0"/>
              </a:spcBef>
            </a:pPr>
            <a:r>
              <a:rPr lang="es-AR" dirty="0"/>
              <a:t>Columnas disponibles</a:t>
            </a:r>
            <a:endParaRPr lang="es-ES" dirty="0"/>
          </a:p>
        </p:txBody>
      </p:sp>
      <p:pic>
        <p:nvPicPr>
          <p:cNvPr id="13" name="Marcador de posición de imagen 76" descr="Diana">
            <a:extLst>
              <a:ext uri="{FF2B5EF4-FFF2-40B4-BE49-F238E27FC236}">
                <a16:creationId xmlns:a16="http://schemas.microsoft.com/office/drawing/2014/main" id="{CE7F77D1-1896-B503-02EA-A25D584144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86478" y="4283791"/>
            <a:ext cx="867600" cy="868680"/>
          </a:xfrm>
          <a:prstGeom prst="ellipse">
            <a:avLst/>
          </a:prstGeom>
          <a:noFill/>
          <a:ln w="19050">
            <a:noFill/>
          </a:ln>
        </p:spPr>
      </p:pic>
      <p:pic>
        <p:nvPicPr>
          <p:cNvPr id="6" name="Graphic 53" descr="Money with solid fill">
            <a:extLst>
              <a:ext uri="{FF2B5EF4-FFF2-40B4-BE49-F238E27FC236}">
                <a16:creationId xmlns:a16="http://schemas.microsoft.com/office/drawing/2014/main" id="{102F0048-DFB9-C809-B6DB-D266B7CD7F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86125" y="4226094"/>
            <a:ext cx="914400" cy="914400"/>
          </a:xfrm>
          <a:prstGeom prst="rect">
            <a:avLst/>
          </a:prstGeom>
        </p:spPr>
      </p:pic>
      <p:pic>
        <p:nvPicPr>
          <p:cNvPr id="12" name="Gráfico 11" descr="Gráfico de barras contorno">
            <a:extLst>
              <a:ext uri="{FF2B5EF4-FFF2-40B4-BE49-F238E27FC236}">
                <a16:creationId xmlns:a16="http://schemas.microsoft.com/office/drawing/2014/main" id="{63648C61-5B8E-32F8-3321-C3C48FA14A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15401" y="4276894"/>
            <a:ext cx="914400" cy="914400"/>
          </a:xfrm>
          <a:prstGeom prst="rect">
            <a:avLst/>
          </a:prstGeom>
        </p:spPr>
      </p:pic>
      <p:pic>
        <p:nvPicPr>
          <p:cNvPr id="15" name="Gráfico 14" descr="Luces encendidas con relleno sólido">
            <a:extLst>
              <a:ext uri="{FF2B5EF4-FFF2-40B4-BE49-F238E27FC236}">
                <a16:creationId xmlns:a16="http://schemas.microsoft.com/office/drawing/2014/main" id="{460601DA-17E8-8D2A-EB03-D4E514F050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40066" y="1624946"/>
            <a:ext cx="914400" cy="914400"/>
          </a:xfrm>
          <a:prstGeom prst="rect">
            <a:avLst/>
          </a:prstGeom>
        </p:spPr>
      </p:pic>
    </p:spTree>
    <p:extLst>
      <p:ext uri="{BB962C8B-B14F-4D97-AF65-F5344CB8AC3E}">
        <p14:creationId xmlns:p14="http://schemas.microsoft.com/office/powerpoint/2010/main" val="21842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D2EC5-0A20-4D63-B00B-DEB39889DB69}"/>
              </a:ext>
            </a:extLst>
          </p:cNvPr>
          <p:cNvSpPr>
            <a:spLocks noGrp="1"/>
          </p:cNvSpPr>
          <p:nvPr>
            <p:ph type="title"/>
          </p:nvPr>
        </p:nvSpPr>
        <p:spPr/>
        <p:txBody>
          <a:bodyPr rtlCol="0"/>
          <a:lstStyle/>
          <a:p>
            <a:pPr rtl="0"/>
            <a:r>
              <a:rPr lang="es-ES"/>
              <a:t>IMAGEN</a:t>
            </a:r>
            <a:br>
              <a:rPr lang="es-ES"/>
            </a:br>
            <a:r>
              <a:rPr lang="es-ES"/>
              <a:t>CON</a:t>
            </a:r>
            <a:br>
              <a:rPr lang="es-ES"/>
            </a:br>
            <a:r>
              <a:rPr lang="es-ES"/>
              <a:t>LEYENDA</a:t>
            </a:r>
            <a:br>
              <a:rPr lang="es-ES"/>
            </a:br>
            <a:r>
              <a:rPr lang="es-ES"/>
              <a:t>DIAPOSITIVA</a:t>
            </a:r>
          </a:p>
        </p:txBody>
      </p:sp>
      <p:sp>
        <p:nvSpPr>
          <p:cNvPr id="4" name="Marcador de texto 3">
            <a:extLst>
              <a:ext uri="{FF2B5EF4-FFF2-40B4-BE49-F238E27FC236}">
                <a16:creationId xmlns:a16="http://schemas.microsoft.com/office/drawing/2014/main" id="{BA4F3DDE-5D3C-40C1-A976-7406EB83A85A}"/>
              </a:ext>
            </a:extLst>
          </p:cNvPr>
          <p:cNvSpPr>
            <a:spLocks noGrp="1"/>
          </p:cNvSpPr>
          <p:nvPr>
            <p:ph type="body" sz="half" idx="2"/>
          </p:nvPr>
        </p:nvSpPr>
        <p:spPr/>
        <p:txBody>
          <a:bodyPr rtlCol="0"/>
          <a:lstStyle/>
          <a:p>
            <a:pPr rtl="0"/>
            <a:r>
              <a:rPr lang="es-ES"/>
              <a:t>Subtítulo de diapositiva</a:t>
            </a:r>
            <a:br>
              <a:rPr lang="es-ES"/>
            </a:br>
            <a:r>
              <a:rPr lang="es-ES"/>
              <a:t>o leyenda</a:t>
            </a:r>
            <a:br>
              <a:rPr lang="es-ES"/>
            </a:br>
            <a:r>
              <a:rPr lang="es-ES"/>
              <a:t>de imagen</a:t>
            </a:r>
          </a:p>
        </p:txBody>
      </p:sp>
      <p:sp>
        <p:nvSpPr>
          <p:cNvPr id="5" name="Marcador de pie de página 4">
            <a:extLst>
              <a:ext uri="{FF2B5EF4-FFF2-40B4-BE49-F238E27FC236}">
                <a16:creationId xmlns:a16="http://schemas.microsoft.com/office/drawing/2014/main" id="{3ACAEA0E-0AD2-4431-A4BB-BA6FE0FB9361}"/>
              </a:ext>
            </a:extLst>
          </p:cNvPr>
          <p:cNvSpPr>
            <a:spLocks noGrp="1"/>
          </p:cNvSpPr>
          <p:nvPr>
            <p:ph type="ftr" sz="quarter" idx="11"/>
          </p:nvPr>
        </p:nvSpPr>
        <p:spPr/>
        <p:txBody>
          <a:bodyPr rtlCol="0"/>
          <a:lstStyle/>
          <a:p>
            <a:pPr rtl="0"/>
            <a:r>
              <a:rPr lang="es-ES"/>
              <a:t>Título de la presentación</a:t>
            </a:r>
          </a:p>
        </p:txBody>
      </p:sp>
      <p:sp>
        <p:nvSpPr>
          <p:cNvPr id="6" name="Marcador de número de diapositiva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rtlCol="0"/>
          <a:lstStyle/>
          <a:p>
            <a:pPr rtl="0"/>
            <a:fld id="{95CBEC59-7FF9-4688-98DF-89832A0C9025}" type="slidenum">
              <a:rPr lang="es-ES" smtClean="0"/>
              <a:t>25</a:t>
            </a:fld>
            <a:endParaRPr lang="es-ES"/>
          </a:p>
        </p:txBody>
      </p:sp>
      <p:sp>
        <p:nvSpPr>
          <p:cNvPr id="7" name="Marcador de texto 6">
            <a:extLst>
              <a:ext uri="{FF2B5EF4-FFF2-40B4-BE49-F238E27FC236}">
                <a16:creationId xmlns:a16="http://schemas.microsoft.com/office/drawing/2014/main" id="{E18E7856-1972-4633-98B1-7926DA31AF8F}"/>
              </a:ext>
            </a:extLst>
          </p:cNvPr>
          <p:cNvSpPr>
            <a:spLocks noGrp="1"/>
          </p:cNvSpPr>
          <p:nvPr>
            <p:ph type="body" sz="quarter" idx="14"/>
          </p:nvPr>
        </p:nvSpPr>
        <p:spPr/>
        <p:txBody>
          <a:bodyPr rtlCol="0"/>
          <a:lstStyle/>
          <a:p>
            <a:pPr rtl="0"/>
            <a:r>
              <a:rPr lang="es-ES"/>
              <a:t>20XX</a:t>
            </a:r>
          </a:p>
        </p:txBody>
      </p:sp>
      <p:pic>
        <p:nvPicPr>
          <p:cNvPr id="13" name="Marcador de posición de imagen 12" descr="Grupo de personas que debaten algo">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5BCE0-C492-45D1-B14B-D698228DC08F}"/>
              </a:ext>
            </a:extLst>
          </p:cNvPr>
          <p:cNvSpPr>
            <a:spLocks noGrp="1"/>
          </p:cNvSpPr>
          <p:nvPr>
            <p:ph type="ctrTitle"/>
          </p:nvPr>
        </p:nvSpPr>
        <p:spPr/>
        <p:txBody>
          <a:bodyPr rtlCol="0"/>
          <a:lstStyle/>
          <a:p>
            <a:pPr rtl="0"/>
            <a:r>
              <a:rPr lang="es-ES"/>
              <a:t>¡GRACIAS!</a:t>
            </a:r>
          </a:p>
        </p:txBody>
      </p:sp>
      <p:sp>
        <p:nvSpPr>
          <p:cNvPr id="3" name="Subtítulo 2">
            <a:extLst>
              <a:ext uri="{FF2B5EF4-FFF2-40B4-BE49-F238E27FC236}">
                <a16:creationId xmlns:a16="http://schemas.microsoft.com/office/drawing/2014/main" id="{29B0ECBC-01F6-45D4-9F4C-FD7E8B5B96A4}"/>
              </a:ext>
            </a:extLst>
          </p:cNvPr>
          <p:cNvSpPr>
            <a:spLocks noGrp="1"/>
          </p:cNvSpPr>
          <p:nvPr>
            <p:ph type="subTitle" idx="1"/>
          </p:nvPr>
        </p:nvSpPr>
        <p:spPr/>
        <p:txBody>
          <a:bodyPr rtlCol="0"/>
          <a:lstStyle/>
          <a:p>
            <a:pPr rtl="0"/>
            <a:r>
              <a:rPr lang="es-ES"/>
              <a:t>Lorem Ipsum Dolor</a:t>
            </a:r>
          </a:p>
        </p:txBody>
      </p:sp>
      <p:sp>
        <p:nvSpPr>
          <p:cNvPr id="6" name="Marcador de texto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rtlCol="0">
            <a:normAutofit/>
          </a:bodyPr>
          <a:lstStyle/>
          <a:p>
            <a:pPr rtl="0"/>
            <a:r>
              <a:rPr lang="es-ES"/>
              <a:t>20XX</a:t>
            </a:r>
          </a:p>
        </p:txBody>
      </p:sp>
      <p:sp>
        <p:nvSpPr>
          <p:cNvPr id="5" name="Marcador de número de diapositiva 4">
            <a:extLst>
              <a:ext uri="{FF2B5EF4-FFF2-40B4-BE49-F238E27FC236}">
                <a16:creationId xmlns:a16="http://schemas.microsoft.com/office/drawing/2014/main" id="{7D5F9AFE-8B50-4B6D-B980-C1F177311E64}"/>
              </a:ext>
            </a:extLst>
          </p:cNvPr>
          <p:cNvSpPr>
            <a:spLocks noGrp="1"/>
          </p:cNvSpPr>
          <p:nvPr>
            <p:ph type="sldNum" sz="quarter" idx="12"/>
          </p:nvPr>
        </p:nvSpPr>
        <p:spPr/>
        <p:txBody>
          <a:bodyPr/>
          <a:lstStyle/>
          <a:p>
            <a:pPr rtl="0"/>
            <a:fld id="{95CBEC59-7FF9-4688-98DF-89832A0C9025}" type="slidenum">
              <a:rPr lang="en-US" noProof="0" smtClean="0"/>
              <a:t>26</a:t>
            </a:fld>
            <a:endParaRPr lang="en-US" noProof="0"/>
          </a:p>
        </p:txBody>
      </p:sp>
    </p:spTree>
    <p:extLst>
      <p:ext uri="{BB962C8B-B14F-4D97-AF65-F5344CB8AC3E}">
        <p14:creationId xmlns:p14="http://schemas.microsoft.com/office/powerpoint/2010/main" val="36301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Marcador de posición de imagen 15" descr="Grupo de personas que debaten algo">
            <a:extLst>
              <a:ext uri="{FF2B5EF4-FFF2-40B4-BE49-F238E27FC236}">
                <a16:creationId xmlns:a16="http://schemas.microsoft.com/office/drawing/2014/main" id="{37156D06-4CFD-B8FC-300C-4CF7CBD021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13" y="0"/>
            <a:ext cx="12192000" cy="6888233"/>
          </a:xfrm>
          <a:prstGeom prst="rect">
            <a:avLst/>
          </a:prstGeom>
        </p:spPr>
      </p:pic>
      <p:sp>
        <p:nvSpPr>
          <p:cNvPr id="26" name="Rectángulo 25">
            <a:extLst>
              <a:ext uri="{FF2B5EF4-FFF2-40B4-BE49-F238E27FC236}">
                <a16:creationId xmlns:a16="http://schemas.microsoft.com/office/drawing/2014/main" id="{840A9792-4E06-B1E5-32F4-EB0FBBE24229}"/>
              </a:ext>
            </a:extLst>
          </p:cNvPr>
          <p:cNvSpPr/>
          <p:nvPr/>
        </p:nvSpPr>
        <p:spPr>
          <a:xfrm>
            <a:off x="-22113" y="-1"/>
            <a:ext cx="12201412" cy="6888233"/>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texto 2">
            <a:extLst>
              <a:ext uri="{FF2B5EF4-FFF2-40B4-BE49-F238E27FC236}">
                <a16:creationId xmlns:a16="http://schemas.microsoft.com/office/drawing/2014/main" id="{FFD046CD-889C-4A2E-8DC3-BED5C7901EA2}"/>
              </a:ext>
            </a:extLst>
          </p:cNvPr>
          <p:cNvSpPr>
            <a:spLocks noGrp="1"/>
          </p:cNvSpPr>
          <p:nvPr>
            <p:ph type="body" idx="1"/>
          </p:nvPr>
        </p:nvSpPr>
        <p:spPr>
          <a:xfrm>
            <a:off x="928801" y="2272009"/>
            <a:ext cx="4684600" cy="823912"/>
          </a:xfrm>
        </p:spPr>
        <p:txBody>
          <a:bodyPr rtlCol="0">
            <a:normAutofit lnSpcReduction="10000"/>
          </a:bodyPr>
          <a:lstStyle/>
          <a:p>
            <a:r>
              <a:rPr lang="es-AR" sz="2800" b="1" dirty="0">
                <a:solidFill>
                  <a:schemeClr val="bg1"/>
                </a:solidFill>
                <a:effectLst/>
                <a:latin typeface="Arial Black" panose="020B0A04020102020204" pitchFamily="34" charset="0"/>
                <a:cs typeface="Arial" panose="020B0604020202020204" pitchFamily="34" charset="0"/>
              </a:rPr>
              <a:t>Análisis</a:t>
            </a:r>
            <a:r>
              <a:rPr lang="es-AR" sz="2800" b="1" dirty="0">
                <a:solidFill>
                  <a:schemeClr val="bg1"/>
                </a:solidFill>
                <a:latin typeface="Arial Black" panose="020B0A04020102020204" pitchFamily="34" charset="0"/>
                <a:cs typeface="Arial" panose="020B0604020202020204" pitchFamily="34" charset="0"/>
              </a:rPr>
              <a:t> de interacciones</a:t>
            </a:r>
            <a:endParaRPr lang="es-AR" sz="2800" b="0" dirty="0">
              <a:solidFill>
                <a:schemeClr val="bg1"/>
              </a:solidFill>
              <a:effectLst/>
              <a:latin typeface="Arial Black" panose="020B0A04020102020204" pitchFamily="34" charset="0"/>
              <a:cs typeface="Arial" panose="020B0604020202020204" pitchFamily="34" charset="0"/>
            </a:endParaRPr>
          </a:p>
        </p:txBody>
      </p:sp>
      <p:sp>
        <p:nvSpPr>
          <p:cNvPr id="4" name="Marcador de contenido 3">
            <a:extLst>
              <a:ext uri="{FF2B5EF4-FFF2-40B4-BE49-F238E27FC236}">
                <a16:creationId xmlns:a16="http://schemas.microsoft.com/office/drawing/2014/main" id="{7D8E0C3E-549F-4B12-BC1D-70D49FDEE3EB}"/>
              </a:ext>
            </a:extLst>
          </p:cNvPr>
          <p:cNvSpPr>
            <a:spLocks noGrp="1"/>
          </p:cNvSpPr>
          <p:nvPr>
            <p:ph sz="half" idx="2"/>
          </p:nvPr>
        </p:nvSpPr>
        <p:spPr>
          <a:xfrm>
            <a:off x="928800" y="3386142"/>
            <a:ext cx="5157787" cy="2773258"/>
          </a:xfrm>
        </p:spPr>
        <p:txBody>
          <a:bodyPr rtlCol="0">
            <a:normAutofit/>
          </a:bodyPr>
          <a:lstStyle/>
          <a:p>
            <a:pPr marL="0" indent="0" rtl="0">
              <a:buNone/>
            </a:pPr>
            <a:r>
              <a:rPr lang="es-AR" sz="2400" dirty="0">
                <a:latin typeface="Arial" panose="020B0604020202020204" pitchFamily="34" charset="0"/>
                <a:cs typeface="Arial" panose="020B0604020202020204" pitchFamily="34" charset="0"/>
              </a:rPr>
              <a:t>Telecom nos brinda una BBDD, con el fin preponderante de analizar de las interacciones de los clientes con Telecom. </a:t>
            </a:r>
            <a:endParaRPr lang="es-ES" sz="2400" dirty="0">
              <a:latin typeface="Arial" panose="020B0604020202020204" pitchFamily="34" charset="0"/>
              <a:cs typeface="Arial" panose="020B0604020202020204" pitchFamily="34" charset="0"/>
            </a:endParaRPr>
          </a:p>
        </p:txBody>
      </p:sp>
      <p:sp>
        <p:nvSpPr>
          <p:cNvPr id="11" name="Título 10">
            <a:extLst>
              <a:ext uri="{FF2B5EF4-FFF2-40B4-BE49-F238E27FC236}">
                <a16:creationId xmlns:a16="http://schemas.microsoft.com/office/drawing/2014/main" id="{336AC916-FC02-41BF-E58A-2D1DB1CBF68E}"/>
              </a:ext>
            </a:extLst>
          </p:cNvPr>
          <p:cNvSpPr>
            <a:spLocks noGrp="1"/>
          </p:cNvSpPr>
          <p:nvPr>
            <p:ph type="title"/>
          </p:nvPr>
        </p:nvSpPr>
        <p:spPr>
          <a:xfrm>
            <a:off x="928800" y="63419"/>
            <a:ext cx="3927231" cy="1325563"/>
          </a:xfrm>
        </p:spPr>
        <p:txBody>
          <a:bodyPr/>
          <a:lstStyle/>
          <a:p>
            <a:r>
              <a:rPr lang="es-AR" dirty="0"/>
              <a:t>CONTEXTO &amp; OBJETIVO</a:t>
            </a:r>
          </a:p>
        </p:txBody>
      </p:sp>
      <p:sp>
        <p:nvSpPr>
          <p:cNvPr id="13" name="Marcador de texto 2">
            <a:extLst>
              <a:ext uri="{FF2B5EF4-FFF2-40B4-BE49-F238E27FC236}">
                <a16:creationId xmlns:a16="http://schemas.microsoft.com/office/drawing/2014/main" id="{B9ED98B2-3E3C-916E-0C18-EB54DFD658C3}"/>
              </a:ext>
            </a:extLst>
          </p:cNvPr>
          <p:cNvSpPr>
            <a:spLocks noGrp="1"/>
          </p:cNvSpPr>
          <p:nvPr>
            <p:ph type="body" sz="quarter" idx="3"/>
          </p:nvPr>
        </p:nvSpPr>
        <p:spPr>
          <a:xfrm>
            <a:off x="6284913" y="2271713"/>
            <a:ext cx="3036887" cy="823912"/>
          </a:xfrm>
        </p:spPr>
        <p:txBody>
          <a:bodyPr rtlCol="0">
            <a:normAutofit lnSpcReduction="10000"/>
          </a:bodyPr>
          <a:lstStyle/>
          <a:p>
            <a:r>
              <a:rPr lang="es-AR" sz="2800" b="0" dirty="0">
                <a:solidFill>
                  <a:schemeClr val="bg1"/>
                </a:solidFill>
                <a:effectLst/>
                <a:latin typeface="Arial Black" panose="020B0A04020102020204" pitchFamily="34" charset="0"/>
                <a:cs typeface="Arial" panose="020B0604020202020204" pitchFamily="34" charset="0"/>
              </a:rPr>
              <a:t>Nuestro Objetivo</a:t>
            </a:r>
          </a:p>
        </p:txBody>
      </p:sp>
      <p:sp>
        <p:nvSpPr>
          <p:cNvPr id="16" name="Marcador de contenido 3">
            <a:extLst>
              <a:ext uri="{FF2B5EF4-FFF2-40B4-BE49-F238E27FC236}">
                <a16:creationId xmlns:a16="http://schemas.microsoft.com/office/drawing/2014/main" id="{E5F68355-DB8A-31DB-23C6-F2A978CC7A1E}"/>
              </a:ext>
            </a:extLst>
          </p:cNvPr>
          <p:cNvSpPr txBox="1">
            <a:spLocks/>
          </p:cNvSpPr>
          <p:nvPr/>
        </p:nvSpPr>
        <p:spPr>
          <a:xfrm>
            <a:off x="6105415" y="3386142"/>
            <a:ext cx="5157787" cy="1935158"/>
          </a:xfrm>
          <a:prstGeom prst="rect">
            <a:avLst/>
          </a:prstGeom>
        </p:spPr>
        <p:txBody>
          <a:bodyPr vert="horz" lIns="91440" tIns="45720" rIns="91440" bIns="45720"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sz="2400" dirty="0">
                <a:latin typeface="Arial" panose="020B0604020202020204" pitchFamily="34" charset="0"/>
                <a:cs typeface="Arial" panose="020B0604020202020204" pitchFamily="34" charset="0"/>
              </a:rPr>
              <a:t>Descubrir insights a partir de un análisis profundo de los datos, correlacionando los mismo buscamos desarrollar conclusiones significativas</a:t>
            </a:r>
            <a:endParaRPr lang="es-ES" sz="2400" dirty="0">
              <a:latin typeface="Arial" panose="020B0604020202020204" pitchFamily="34" charset="0"/>
              <a:cs typeface="Arial" panose="020B0604020202020204" pitchFamily="34" charset="0"/>
            </a:endParaRPr>
          </a:p>
        </p:txBody>
      </p:sp>
      <p:cxnSp>
        <p:nvCxnSpPr>
          <p:cNvPr id="17" name="Conector recto 16">
            <a:extLst>
              <a:ext uri="{FF2B5EF4-FFF2-40B4-BE49-F238E27FC236}">
                <a16:creationId xmlns:a16="http://schemas.microsoft.com/office/drawing/2014/main" id="{8F7C74E4-9A91-E2AF-37D7-462C2FE38570}"/>
              </a:ext>
            </a:extLst>
          </p:cNvPr>
          <p:cNvCxnSpPr>
            <a:cxnSpLocks/>
          </p:cNvCxnSpPr>
          <p:nvPr/>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4F6800C-B7C6-C5B9-1C4C-26B41292BF0F}"/>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C766E2B-E181-8529-0D10-C29A87DC83CB}"/>
              </a:ext>
            </a:extLst>
          </p:cNvPr>
          <p:cNvCxnSpPr/>
          <p:nvPr/>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580EEF0-AF0B-5509-C2EB-F9DEB98E02AB}"/>
              </a:ext>
            </a:extLst>
          </p:cNvPr>
          <p:cNvCxnSpPr/>
          <p:nvPr/>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91B06225-FDC6-8140-F5A7-699B504BD1CB}"/>
              </a:ext>
            </a:extLst>
          </p:cNvPr>
          <p:cNvCxnSpPr>
            <a:cxnSpLocks/>
          </p:cNvCxnSpPr>
          <p:nvPr/>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70182D61-8B37-0E1B-0F02-27AD37ABC6DD}"/>
              </a:ext>
            </a:extLst>
          </p:cNvPr>
          <p:cNvSpPr/>
          <p:nvPr/>
        </p:nvSpPr>
        <p:spPr>
          <a:xfrm>
            <a:off x="581562" y="1270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637958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C75E2-C7E9-4CDE-A3E7-DB7E770B97E4}"/>
              </a:ext>
            </a:extLst>
          </p:cNvPr>
          <p:cNvSpPr>
            <a:spLocks noGrp="1"/>
          </p:cNvSpPr>
          <p:nvPr>
            <p:ph type="title" idx="4294967295"/>
          </p:nvPr>
        </p:nvSpPr>
        <p:spPr>
          <a:xfrm>
            <a:off x="580845" y="0"/>
            <a:ext cx="4143555" cy="1536580"/>
          </a:xfrm>
        </p:spPr>
        <p:txBody>
          <a:bodyPr rtlCol="0"/>
          <a:lstStyle/>
          <a:p>
            <a:pPr rtl="0"/>
            <a:r>
              <a:rPr lang="es-ES" dirty="0"/>
              <a:t>CONTENIDO</a:t>
            </a:r>
            <a:br>
              <a:rPr lang="es-ES" dirty="0"/>
            </a:br>
            <a:r>
              <a:rPr lang="es-ES" dirty="0"/>
              <a:t>DIAPOSITIVA</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28</a:t>
            </a:fld>
            <a:endParaRPr lang="es-ES"/>
          </a:p>
        </p:txBody>
      </p:sp>
      <p:sp>
        <p:nvSpPr>
          <p:cNvPr id="7" name="Marcador de texto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s-ES"/>
              <a:t>20XX</a:t>
            </a:r>
          </a:p>
        </p:txBody>
      </p:sp>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17777" y="1284716"/>
            <a:ext cx="63093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B5636601-8862-0BAB-E973-516DD16676CA}"/>
              </a:ext>
            </a:extLst>
          </p:cNvPr>
          <p:cNvSpPr txBox="1"/>
          <p:nvPr/>
        </p:nvSpPr>
        <p:spPr>
          <a:xfrm>
            <a:off x="8681815" y="533245"/>
            <a:ext cx="3510185" cy="646331"/>
          </a:xfrm>
          <a:prstGeom prst="rect">
            <a:avLst/>
          </a:prstGeom>
          <a:noFill/>
        </p:spPr>
        <p:txBody>
          <a:bodyPr wrap="square">
            <a:spAutoFit/>
          </a:bodyPr>
          <a:lstStyle/>
          <a:p>
            <a:br>
              <a:rPr lang="es-AR" dirty="0">
                <a:solidFill>
                  <a:schemeClr val="bg1"/>
                </a:solidFill>
                <a:effectLst/>
              </a:rPr>
            </a:br>
            <a:endParaRPr lang="es-AR" dirty="0">
              <a:solidFill>
                <a:schemeClr val="bg1"/>
              </a:solidFill>
            </a:endParaRPr>
          </a:p>
        </p:txBody>
      </p:sp>
      <p:sp>
        <p:nvSpPr>
          <p:cNvPr id="22" name="Rectángulo 21">
            <a:extLst>
              <a:ext uri="{FF2B5EF4-FFF2-40B4-BE49-F238E27FC236}">
                <a16:creationId xmlns:a16="http://schemas.microsoft.com/office/drawing/2014/main" id="{58868FC9-41A7-A91E-627E-3CA68510A6C2}"/>
              </a:ext>
            </a:extLst>
          </p:cNvPr>
          <p:cNvSpPr/>
          <p:nvPr/>
        </p:nvSpPr>
        <p:spPr>
          <a:xfrm>
            <a:off x="905854" y="1847464"/>
            <a:ext cx="4033615" cy="31630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800" dirty="0">
                <a:solidFill>
                  <a:schemeClr val="tx1">
                    <a:lumMod val="50000"/>
                    <a:lumOff val="50000"/>
                  </a:schemeClr>
                </a:solidFill>
                <a:effectLst/>
                <a:latin typeface="Arial Black" panose="020B0A04020102020204" pitchFamily="34" charset="0"/>
              </a:rPr>
              <a:t>Contexto &amp; Objetivo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Resumen del trabajo realizado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Análisis exploratorio &amp; entendimiento de la situación actual</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Principales </a:t>
            </a:r>
            <a:r>
              <a:rPr lang="es-AR" sz="1800" dirty="0" err="1">
                <a:solidFill>
                  <a:schemeClr val="tx1">
                    <a:lumMod val="50000"/>
                    <a:lumOff val="50000"/>
                  </a:schemeClr>
                </a:solidFill>
                <a:effectLst/>
                <a:latin typeface="Arial Black" panose="020B0A04020102020204" pitchFamily="34" charset="0"/>
              </a:rPr>
              <a:t>Insight</a:t>
            </a:r>
            <a:r>
              <a:rPr lang="es-AR" sz="1800" dirty="0">
                <a:solidFill>
                  <a:schemeClr val="tx1">
                    <a:lumMod val="50000"/>
                    <a:lumOff val="50000"/>
                  </a:schemeClr>
                </a:solidFill>
                <a:effectLst/>
                <a:latin typeface="Arial Black" panose="020B0A04020102020204" pitchFamily="34" charset="0"/>
              </a:rPr>
              <a:t> &amp; Hipótesis</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Potencial Business Case</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Próximos pasos</a:t>
            </a:r>
            <a:endParaRPr lang="es-AR" dirty="0">
              <a:solidFill>
                <a:schemeClr val="tx1">
                  <a:lumMod val="50000"/>
                  <a:lumOff val="50000"/>
                </a:schemeClr>
              </a:solidFill>
              <a:effectLst/>
              <a:latin typeface="Arial Black" panose="020B0A04020102020204" pitchFamily="34" charset="0"/>
            </a:endParaRPr>
          </a:p>
        </p:txBody>
      </p:sp>
      <p:sp>
        <p:nvSpPr>
          <p:cNvPr id="23" name="Rectángulo 22">
            <a:extLst>
              <a:ext uri="{FF2B5EF4-FFF2-40B4-BE49-F238E27FC236}">
                <a16:creationId xmlns:a16="http://schemas.microsoft.com/office/drawing/2014/main" id="{5E04C6E3-E5F9-A6F7-FAEC-138DE532CEC7}"/>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372925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C75E2-C7E9-4CDE-A3E7-DB7E770B97E4}"/>
              </a:ext>
            </a:extLst>
          </p:cNvPr>
          <p:cNvSpPr>
            <a:spLocks noGrp="1"/>
          </p:cNvSpPr>
          <p:nvPr>
            <p:ph type="title" idx="4294967295"/>
          </p:nvPr>
        </p:nvSpPr>
        <p:spPr>
          <a:xfrm>
            <a:off x="580845" y="0"/>
            <a:ext cx="4143555" cy="1536580"/>
          </a:xfrm>
        </p:spPr>
        <p:txBody>
          <a:bodyPr rtlCol="0"/>
          <a:lstStyle/>
          <a:p>
            <a:pPr rtl="0"/>
            <a:r>
              <a:rPr lang="es-ES" dirty="0"/>
              <a:t>CONTENIDO</a:t>
            </a:r>
            <a:br>
              <a:rPr lang="es-ES" dirty="0"/>
            </a:br>
            <a:r>
              <a:rPr lang="es-ES" dirty="0"/>
              <a:t>DIAPOSITIVA</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29</a:t>
            </a:fld>
            <a:endParaRPr lang="es-ES"/>
          </a:p>
        </p:txBody>
      </p:sp>
      <p:sp>
        <p:nvSpPr>
          <p:cNvPr id="7" name="Marcador de texto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s-ES"/>
              <a:t>20XX</a:t>
            </a:r>
          </a:p>
        </p:txBody>
      </p:sp>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B5636601-8862-0BAB-E973-516DD16676CA}"/>
              </a:ext>
            </a:extLst>
          </p:cNvPr>
          <p:cNvSpPr txBox="1"/>
          <p:nvPr/>
        </p:nvSpPr>
        <p:spPr>
          <a:xfrm>
            <a:off x="8681815" y="533245"/>
            <a:ext cx="3510185" cy="646331"/>
          </a:xfrm>
          <a:prstGeom prst="rect">
            <a:avLst/>
          </a:prstGeom>
          <a:noFill/>
        </p:spPr>
        <p:txBody>
          <a:bodyPr wrap="square">
            <a:spAutoFit/>
          </a:bodyPr>
          <a:lstStyle/>
          <a:p>
            <a:br>
              <a:rPr lang="es-AR" dirty="0">
                <a:solidFill>
                  <a:schemeClr val="bg1"/>
                </a:solidFill>
                <a:effectLst/>
              </a:rPr>
            </a:br>
            <a:endParaRPr lang="es-AR" dirty="0">
              <a:solidFill>
                <a:schemeClr val="bg1"/>
              </a:solidFill>
            </a:endParaRPr>
          </a:p>
        </p:txBody>
      </p:sp>
      <p:sp>
        <p:nvSpPr>
          <p:cNvPr id="23" name="Rectángulo 22">
            <a:extLst>
              <a:ext uri="{FF2B5EF4-FFF2-40B4-BE49-F238E27FC236}">
                <a16:creationId xmlns:a16="http://schemas.microsoft.com/office/drawing/2014/main" id="{5E04C6E3-E5F9-A6F7-FAEC-138DE532CEC7}"/>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479236" y="151994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solidFill>
              <a:schemeClr val="tx1">
                <a:lumMod val="50000"/>
                <a:lumOff val="50000"/>
              </a:schemeClr>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23505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2" name="Rectángulo 21">
            <a:extLst>
              <a:ext uri="{FF2B5EF4-FFF2-40B4-BE49-F238E27FC236}">
                <a16:creationId xmlns:a16="http://schemas.microsoft.com/office/drawing/2014/main" id="{58868FC9-41A7-A91E-627E-3CA68510A6C2}"/>
              </a:ext>
            </a:extLst>
          </p:cNvPr>
          <p:cNvSpPr/>
          <p:nvPr/>
        </p:nvSpPr>
        <p:spPr>
          <a:xfrm>
            <a:off x="6187736" y="1284716"/>
            <a:ext cx="4033615" cy="31630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800" dirty="0">
                <a:solidFill>
                  <a:schemeClr val="tx1">
                    <a:lumMod val="50000"/>
                    <a:lumOff val="50000"/>
                  </a:schemeClr>
                </a:solidFill>
                <a:effectLst/>
                <a:latin typeface="Arial Black" panose="020B0A04020102020204" pitchFamily="34" charset="0"/>
              </a:rPr>
              <a:t>Contexto &amp; Objetivo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Resumen del trabajo realizado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Análisis exploratorio &amp; entendimiento de la situación actual</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Principales </a:t>
            </a:r>
            <a:r>
              <a:rPr lang="es-AR" sz="1800" dirty="0" err="1">
                <a:solidFill>
                  <a:schemeClr val="tx1">
                    <a:lumMod val="50000"/>
                    <a:lumOff val="50000"/>
                  </a:schemeClr>
                </a:solidFill>
                <a:effectLst/>
                <a:latin typeface="Arial Black" panose="020B0A04020102020204" pitchFamily="34" charset="0"/>
              </a:rPr>
              <a:t>Insight</a:t>
            </a:r>
            <a:r>
              <a:rPr lang="es-AR" sz="1800" dirty="0">
                <a:solidFill>
                  <a:schemeClr val="tx1">
                    <a:lumMod val="50000"/>
                    <a:lumOff val="50000"/>
                  </a:schemeClr>
                </a:solidFill>
                <a:effectLst/>
                <a:latin typeface="Arial Black" panose="020B0A04020102020204" pitchFamily="34" charset="0"/>
              </a:rPr>
              <a:t> &amp; Hipótesis</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Potencial Business Case</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Próximos pasos</a:t>
            </a:r>
            <a:endParaRPr lang="es-AR" dirty="0">
              <a:solidFill>
                <a:schemeClr val="tx1">
                  <a:lumMod val="50000"/>
                  <a:lumOff val="50000"/>
                </a:schemeClr>
              </a:solidFill>
              <a:effectLst/>
              <a:latin typeface="Arial Black" panose="020B0A04020102020204" pitchFamily="34" charset="0"/>
            </a:endParaRPr>
          </a:p>
        </p:txBody>
      </p:sp>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33064" y="2175620"/>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12530" y="2831291"/>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974904" y="3486962"/>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45824" y="4142633"/>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1" name="Freeform 2">
            <a:extLst>
              <a:ext uri="{FF2B5EF4-FFF2-40B4-BE49-F238E27FC236}">
                <a16:creationId xmlns:a16="http://schemas.microsoft.com/office/drawing/2014/main" id="{DA8E449D-DF2F-4289-275A-6D603A4DCFC1}"/>
              </a:ext>
            </a:extLst>
          </p:cNvPr>
          <p:cNvSpPr>
            <a:spLocks noChangeArrowheads="1"/>
          </p:cNvSpPr>
          <p:nvPr/>
        </p:nvSpPr>
        <p:spPr bwMode="auto">
          <a:xfrm>
            <a:off x="1436388" y="54539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5" name="Freeform 2">
            <a:extLst>
              <a:ext uri="{FF2B5EF4-FFF2-40B4-BE49-F238E27FC236}">
                <a16:creationId xmlns:a16="http://schemas.microsoft.com/office/drawing/2014/main" id="{9B0FD0C6-FF53-E080-5165-DB70AC905337}"/>
              </a:ext>
            </a:extLst>
          </p:cNvPr>
          <p:cNvSpPr>
            <a:spLocks noChangeArrowheads="1"/>
          </p:cNvSpPr>
          <p:nvPr/>
        </p:nvSpPr>
        <p:spPr bwMode="auto">
          <a:xfrm>
            <a:off x="1308198" y="4798304"/>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31635" y="186602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12529" y="2552653"/>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974902" y="3225585"/>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44126" y="3862878"/>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1" name="Freeform 12">
            <a:extLst>
              <a:ext uri="{FF2B5EF4-FFF2-40B4-BE49-F238E27FC236}">
                <a16:creationId xmlns:a16="http://schemas.microsoft.com/office/drawing/2014/main" id="{553E9660-5AD7-7B97-6D7F-C2597127EBDF}"/>
              </a:ext>
            </a:extLst>
          </p:cNvPr>
          <p:cNvSpPr>
            <a:spLocks noChangeArrowheads="1"/>
          </p:cNvSpPr>
          <p:nvPr/>
        </p:nvSpPr>
        <p:spPr bwMode="auto">
          <a:xfrm>
            <a:off x="1313348" y="451854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2" name="Freeform 12">
            <a:extLst>
              <a:ext uri="{FF2B5EF4-FFF2-40B4-BE49-F238E27FC236}">
                <a16:creationId xmlns:a16="http://schemas.microsoft.com/office/drawing/2014/main" id="{5D763480-6C65-F125-1733-B50C41E883F9}"/>
              </a:ext>
            </a:extLst>
          </p:cNvPr>
          <p:cNvSpPr>
            <a:spLocks noChangeArrowheads="1"/>
          </p:cNvSpPr>
          <p:nvPr/>
        </p:nvSpPr>
        <p:spPr bwMode="auto">
          <a:xfrm>
            <a:off x="1442321" y="5179515"/>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565398" y="1436188"/>
            <a:ext cx="431207"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01</a:t>
            </a: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771102" y="2041698"/>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02</a:t>
            </a: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942713" y="2722787"/>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3</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18886" y="3396035"/>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4</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288110" y="4034768"/>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05</a:t>
            </a:r>
          </a:p>
        </p:txBody>
      </p:sp>
      <p:sp>
        <p:nvSpPr>
          <p:cNvPr id="39" name="Text Box 2248">
            <a:extLst>
              <a:ext uri="{FF2B5EF4-FFF2-40B4-BE49-F238E27FC236}">
                <a16:creationId xmlns:a16="http://schemas.microsoft.com/office/drawing/2014/main" id="{67411ECB-8B78-886E-6C7D-23DB09C62CFA}"/>
              </a:ext>
            </a:extLst>
          </p:cNvPr>
          <p:cNvSpPr txBox="1">
            <a:spLocks noChangeArrowheads="1"/>
          </p:cNvSpPr>
          <p:nvPr/>
        </p:nvSpPr>
        <p:spPr bwMode="auto">
          <a:xfrm>
            <a:off x="1456221" y="4654483"/>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6</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587074" y="5342823"/>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Tree>
    <p:extLst>
      <p:ext uri="{BB962C8B-B14F-4D97-AF65-F5344CB8AC3E}">
        <p14:creationId xmlns:p14="http://schemas.microsoft.com/office/powerpoint/2010/main" val="2815604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sp>
        <p:nvSpPr>
          <p:cNvPr id="6" name="Slide Number Placeholder 5">
            <a:extLst>
              <a:ext uri="{FF2B5EF4-FFF2-40B4-BE49-F238E27FC236}">
                <a16:creationId xmlns:a16="http://schemas.microsoft.com/office/drawing/2014/main" id="{8DC988C2-8EC4-425A-B4C6-FD7A2ABD8D9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5EB02-B4A4-4F85-A0C3-E9FE533AE184}" type="slidenum">
              <a:rPr kumimoji="0" lang="es-AR" sz="9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AR" sz="900" b="0" i="0" u="none" strike="noStrike" kern="1200" cap="none" spc="0" normalizeH="0" baseline="0" noProof="0">
              <a:ln>
                <a:noFill/>
              </a:ln>
              <a:solidFill>
                <a:prstClr val="white">
                  <a:lumMod val="65000"/>
                </a:prstClr>
              </a:solidFill>
              <a:effectLst/>
              <a:uLnTx/>
              <a:uFillTx/>
              <a:latin typeface="Graphik"/>
              <a:ea typeface="+mn-ea"/>
              <a:cs typeface="+mn-cs"/>
            </a:endParaRPr>
          </a:p>
        </p:txBody>
      </p:sp>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extLst>
              <a:ext uri="{28A0092B-C50C-407E-A947-70E740481C1C}">
                <a14:useLocalDpi xmlns:a14="http://schemas.microsoft.com/office/drawing/2010/main" val="0"/>
              </a:ext>
            </a:extLst>
          </a:blip>
          <a:srcRect l="26612" r="24059"/>
          <a:stretch/>
        </p:blipFill>
        <p:spPr>
          <a:xfrm>
            <a:off x="7038658" y="508343"/>
            <a:ext cx="4810760" cy="5485714"/>
          </a:xfrm>
          <a:prstGeom prst="rect">
            <a:avLst/>
          </a:prstGeom>
        </p:spPr>
      </p:pic>
      <p:sp>
        <p:nvSpPr>
          <p:cNvPr id="8" name="CuadroTexto 7">
            <a:extLst>
              <a:ext uri="{FF2B5EF4-FFF2-40B4-BE49-F238E27FC236}">
                <a16:creationId xmlns:a16="http://schemas.microsoft.com/office/drawing/2014/main" id="{51F0B167-031B-0352-8F93-0F014CE64007}"/>
              </a:ext>
            </a:extLst>
          </p:cNvPr>
          <p:cNvSpPr txBox="1"/>
          <p:nvPr/>
        </p:nvSpPr>
        <p:spPr>
          <a:xfrm>
            <a:off x="898208" y="4140502"/>
            <a:ext cx="6140450" cy="923330"/>
          </a:xfrm>
          <a:prstGeom prst="rect">
            <a:avLst/>
          </a:prstGeom>
          <a:noFill/>
        </p:spPr>
        <p:txBody>
          <a:bodyPr wrap="square">
            <a:spAutoFit/>
          </a:bodyPr>
          <a:lstStyle/>
          <a:p>
            <a:r>
              <a:rPr lang="es-AR" b="1" dirty="0">
                <a:solidFill>
                  <a:srgbClr val="569CD6"/>
                </a:solidFill>
                <a:effectLst/>
                <a:latin typeface="Arial Black" panose="020B0A04020102020204" pitchFamily="34" charset="0"/>
                <a:cs typeface="Arial" panose="020B0604020202020204" pitchFamily="34" charset="0"/>
              </a:rPr>
              <a:t>1.Análisis</a:t>
            </a:r>
            <a:r>
              <a:rPr lang="es-AR" b="1" dirty="0">
                <a:solidFill>
                  <a:srgbClr val="569CD6"/>
                </a:solidFill>
                <a:latin typeface="Arial Black" panose="020B0A04020102020204" pitchFamily="34" charset="0"/>
                <a:cs typeface="Arial" panose="020B0604020202020204" pitchFamily="34" charset="0"/>
              </a:rPr>
              <a:t> de las interacciones con el cliente.</a:t>
            </a:r>
          </a:p>
          <a:p>
            <a:r>
              <a:rPr lang="es-AR" b="1" dirty="0">
                <a:solidFill>
                  <a:srgbClr val="569CD6"/>
                </a:solidFill>
                <a:latin typeface="Arial Black" panose="020B0A04020102020204" pitchFamily="34" charset="0"/>
                <a:cs typeface="Arial" panose="020B0604020202020204" pitchFamily="34" charset="0"/>
              </a:rPr>
              <a:t> </a:t>
            </a:r>
          </a:p>
          <a:p>
            <a:r>
              <a:rPr lang="es-AR" b="1" dirty="0">
                <a:solidFill>
                  <a:srgbClr val="569CD6"/>
                </a:solidFill>
                <a:effectLst/>
                <a:latin typeface="Arial Black" panose="020B0A04020102020204" pitchFamily="34" charset="0"/>
                <a:cs typeface="Arial" panose="020B0604020202020204" pitchFamily="34" charset="0"/>
              </a:rPr>
              <a:t>2.Estimaci</a:t>
            </a:r>
            <a:r>
              <a:rPr lang="es-AR" b="1" dirty="0">
                <a:solidFill>
                  <a:srgbClr val="569CD6"/>
                </a:solidFill>
                <a:latin typeface="Arial Black" panose="020B0A04020102020204" pitchFamily="34" charset="0"/>
                <a:cs typeface="Arial" panose="020B0604020202020204" pitchFamily="34" charset="0"/>
              </a:rPr>
              <a:t>ón de la Demanda.</a:t>
            </a:r>
            <a:endParaRPr lang="es-AR" b="0" dirty="0">
              <a:solidFill>
                <a:srgbClr val="CCCCCC"/>
              </a:solidFill>
              <a:effectLst/>
              <a:latin typeface="Arial Black" panose="020B0A040201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E4AB0C46-52A5-B7C3-04F7-C9DF62E6F31C}"/>
              </a:ext>
            </a:extLst>
          </p:cNvPr>
          <p:cNvSpPr txBox="1"/>
          <p:nvPr/>
        </p:nvSpPr>
        <p:spPr>
          <a:xfrm>
            <a:off x="898208" y="1437343"/>
            <a:ext cx="6140450" cy="2308324"/>
          </a:xfrm>
          <a:prstGeom prst="rect">
            <a:avLst/>
          </a:prstGeom>
          <a:noFill/>
        </p:spPr>
        <p:txBody>
          <a:bodyPr wrap="square">
            <a:spAutoFit/>
          </a:bodyPr>
          <a:lstStyle/>
          <a:p>
            <a:r>
              <a:rPr lang="es-AR" b="1" dirty="0">
                <a:solidFill>
                  <a:srgbClr val="569CD6"/>
                </a:solidFill>
                <a:latin typeface="Consolas" panose="020B0609020204030204" pitchFamily="49" charset="0"/>
              </a:rPr>
              <a:t>Telecom nos brinda una BBDD, con el fin preponderante de </a:t>
            </a:r>
            <a:r>
              <a:rPr lang="es-AR" b="1" dirty="0">
                <a:solidFill>
                  <a:srgbClr val="569CD6"/>
                </a:solidFill>
                <a:effectLst/>
                <a:latin typeface="Consolas" panose="020B0609020204030204" pitchFamily="49" charset="0"/>
              </a:rPr>
              <a:t>analizar de las interacciones de los clientes con Telecom. </a:t>
            </a:r>
          </a:p>
          <a:p>
            <a:endParaRPr lang="es-AR" b="1" dirty="0">
              <a:solidFill>
                <a:srgbClr val="569CD6"/>
              </a:solidFill>
              <a:latin typeface="Consolas" panose="020B0609020204030204" pitchFamily="49" charset="0"/>
            </a:endParaRPr>
          </a:p>
          <a:p>
            <a:r>
              <a:rPr lang="es-AR" b="1" dirty="0">
                <a:solidFill>
                  <a:schemeClr val="bg1"/>
                </a:solidFill>
                <a:effectLst/>
                <a:highlight>
                  <a:srgbClr val="019BD8"/>
                </a:highlight>
                <a:latin typeface="Consolas" panose="020B0609020204030204" pitchFamily="49" charset="0"/>
              </a:rPr>
              <a:t>Nuestro objetivo es descubrir insights a partir de un análisis profundo de los datos</a:t>
            </a:r>
            <a:r>
              <a:rPr lang="es-AR" b="1" dirty="0">
                <a:solidFill>
                  <a:schemeClr val="bg1"/>
                </a:solidFill>
                <a:effectLst/>
                <a:latin typeface="Consolas" panose="020B0609020204030204" pitchFamily="49" charset="0"/>
              </a:rPr>
              <a:t>, </a:t>
            </a:r>
            <a:r>
              <a:rPr lang="es-AR" b="1" dirty="0">
                <a:solidFill>
                  <a:srgbClr val="569CD6"/>
                </a:solidFill>
                <a:effectLst/>
                <a:latin typeface="Consolas" panose="020B0609020204030204" pitchFamily="49" charset="0"/>
              </a:rPr>
              <a:t>correlacionando los mismo buscamos desarrollar conclusiones significativas.</a:t>
            </a:r>
            <a:endParaRPr lang="es-AR" b="0" dirty="0">
              <a:solidFill>
                <a:srgbClr val="CCCCCC"/>
              </a:solidFill>
              <a:effectLst/>
              <a:latin typeface="Consolas" panose="020B0609020204030204" pitchFamily="49" charset="0"/>
            </a:endParaRPr>
          </a:p>
        </p:txBody>
      </p:sp>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CONTEXTO &amp; OBJETIVO</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6748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69"/>
            <a:ext cx="6479983" cy="1153525"/>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sz="3600" dirty="0"/>
              <a:t>ANÁLISIS EXPLORATORIO</a:t>
            </a:r>
          </a:p>
          <a:p>
            <a:r>
              <a:rPr lang="es-AR" sz="3600" dirty="0"/>
              <a:t>&amp; ENTENDIMIENTO</a:t>
            </a:r>
            <a:endParaRPr lang="es-ES" sz="3600" dirty="0"/>
          </a:p>
        </p:txBody>
      </p:sp>
      <p:graphicFrame>
        <p:nvGraphicFramePr>
          <p:cNvPr id="12" name="Tabla 11">
            <a:extLst>
              <a:ext uri="{FF2B5EF4-FFF2-40B4-BE49-F238E27FC236}">
                <a16:creationId xmlns:a16="http://schemas.microsoft.com/office/drawing/2014/main" id="{132817FA-702F-C992-F756-4C6A0396BAF2}"/>
              </a:ext>
            </a:extLst>
          </p:cNvPr>
          <p:cNvGraphicFramePr>
            <a:graphicFrameLocks noGrp="1"/>
          </p:cNvGraphicFramePr>
          <p:nvPr>
            <p:extLst>
              <p:ext uri="{D42A27DB-BD31-4B8C-83A1-F6EECF244321}">
                <p14:modId xmlns:p14="http://schemas.microsoft.com/office/powerpoint/2010/main" val="3622559490"/>
              </p:ext>
            </p:extLst>
          </p:nvPr>
        </p:nvGraphicFramePr>
        <p:xfrm>
          <a:off x="1374775" y="2081741"/>
          <a:ext cx="8127999" cy="3337560"/>
        </p:xfrm>
        <a:graphic>
          <a:graphicData uri="http://schemas.openxmlformats.org/drawingml/2006/table">
            <a:tbl>
              <a:tblPr firstRow="1" bandRow="1">
                <a:tableStyleId>{21E4AEA4-8DFA-4A89-87EB-49C32662AFE0}</a:tableStyleId>
              </a:tblPr>
              <a:tblGrid>
                <a:gridCol w="2387600">
                  <a:extLst>
                    <a:ext uri="{9D8B030D-6E8A-4147-A177-3AD203B41FA5}">
                      <a16:colId xmlns:a16="http://schemas.microsoft.com/office/drawing/2014/main" val="627938754"/>
                    </a:ext>
                  </a:extLst>
                </a:gridCol>
                <a:gridCol w="3031066">
                  <a:extLst>
                    <a:ext uri="{9D8B030D-6E8A-4147-A177-3AD203B41FA5}">
                      <a16:colId xmlns:a16="http://schemas.microsoft.com/office/drawing/2014/main" val="403113047"/>
                    </a:ext>
                  </a:extLst>
                </a:gridCol>
                <a:gridCol w="2709333">
                  <a:extLst>
                    <a:ext uri="{9D8B030D-6E8A-4147-A177-3AD203B41FA5}">
                      <a16:colId xmlns:a16="http://schemas.microsoft.com/office/drawing/2014/main" val="3552091266"/>
                    </a:ext>
                  </a:extLst>
                </a:gridCol>
              </a:tblGrid>
              <a:tr h="370840">
                <a:tc>
                  <a:txBody>
                    <a:bodyPr/>
                    <a:lstStyle/>
                    <a:p>
                      <a:endParaRPr lang="es-AR" dirty="0"/>
                    </a:p>
                  </a:txBody>
                  <a:tcPr/>
                </a:tc>
                <a:tc>
                  <a:txBody>
                    <a:bodyPr/>
                    <a:lstStyle/>
                    <a:p>
                      <a:r>
                        <a:rPr lang="es-AR" dirty="0"/>
                        <a:t>Columna</a:t>
                      </a:r>
                    </a:p>
                  </a:txBody>
                  <a:tcPr/>
                </a:tc>
                <a:tc>
                  <a:txBody>
                    <a:bodyPr/>
                    <a:lstStyle/>
                    <a:p>
                      <a:r>
                        <a:rPr lang="es-AR" dirty="0"/>
                        <a:t>Tipo de Variable</a:t>
                      </a:r>
                    </a:p>
                  </a:txBody>
                  <a:tcPr/>
                </a:tc>
                <a:extLst>
                  <a:ext uri="{0D108BD9-81ED-4DB2-BD59-A6C34878D82A}">
                    <a16:rowId xmlns:a16="http://schemas.microsoft.com/office/drawing/2014/main" val="3145913006"/>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224951990"/>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63154614"/>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383126955"/>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664926032"/>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025354154"/>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279794181"/>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691091618"/>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091850965"/>
                  </a:ext>
                </a:extLst>
              </a:tr>
            </a:tbl>
          </a:graphicData>
        </a:graphic>
      </p:graphicFrame>
    </p:spTree>
    <p:extLst>
      <p:ext uri="{BB962C8B-B14F-4D97-AF65-F5344CB8AC3E}">
        <p14:creationId xmlns:p14="http://schemas.microsoft.com/office/powerpoint/2010/main" val="1920497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BUSINESS CASE</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21331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5CB83E2-19D0-6126-9EB6-590A1F37AB5C}"/>
              </a:ext>
            </a:extLst>
          </p:cNvPr>
          <p:cNvPicPr>
            <a:picLocks noChangeAspect="1"/>
          </p:cNvPicPr>
          <p:nvPr/>
        </p:nvPicPr>
        <p:blipFill>
          <a:blip r:embed="rId2"/>
          <a:stretch>
            <a:fillRect/>
          </a:stretch>
        </p:blipFill>
        <p:spPr>
          <a:xfrm>
            <a:off x="0" y="14184"/>
            <a:ext cx="12217322" cy="6843816"/>
          </a:xfrm>
          <a:prstGeom prst="rect">
            <a:avLst/>
          </a:prstGeom>
        </p:spPr>
      </p:pic>
      <p:sp>
        <p:nvSpPr>
          <p:cNvPr id="5" name="Rectángulo 4">
            <a:extLst>
              <a:ext uri="{FF2B5EF4-FFF2-40B4-BE49-F238E27FC236}">
                <a16:creationId xmlns:a16="http://schemas.microsoft.com/office/drawing/2014/main" id="{3E9AB558-60D5-789A-FAFF-7F606F38AEEA}"/>
              </a:ext>
            </a:extLst>
          </p:cNvPr>
          <p:cNvSpPr/>
          <p:nvPr/>
        </p:nvSpPr>
        <p:spPr>
          <a:xfrm>
            <a:off x="0" y="-14184"/>
            <a:ext cx="12217322" cy="685800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6" name="Rectángulo: esquinas redondeadas 5">
            <a:extLst>
              <a:ext uri="{FF2B5EF4-FFF2-40B4-BE49-F238E27FC236}">
                <a16:creationId xmlns:a16="http://schemas.microsoft.com/office/drawing/2014/main" id="{9EBD0573-EB4D-7ECA-3BD8-C5FDCBBDFB3E}"/>
              </a:ext>
            </a:extLst>
          </p:cNvPr>
          <p:cNvSpPr/>
          <p:nvPr/>
        </p:nvSpPr>
        <p:spPr>
          <a:xfrm>
            <a:off x="712271" y="1184938"/>
            <a:ext cx="11369965" cy="4313382"/>
          </a:xfrm>
          <a:prstGeom prst="roundRect">
            <a:avLst/>
          </a:prstGeom>
          <a:gradFill>
            <a:gsLst>
              <a:gs pos="0">
                <a:srgbClr val="0796D8">
                  <a:alpha val="77000"/>
                </a:srgb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8" name="Gráfico 7" descr="Cerrar con relleno sólido">
            <a:extLst>
              <a:ext uri="{FF2B5EF4-FFF2-40B4-BE49-F238E27FC236}">
                <a16:creationId xmlns:a16="http://schemas.microsoft.com/office/drawing/2014/main" id="{F022CAC6-322E-79CB-5EA9-02899B168F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92692" y="1446148"/>
            <a:ext cx="187037" cy="187037"/>
          </a:xfrm>
          <a:prstGeom prst="rect">
            <a:avLst/>
          </a:prstGeom>
        </p:spPr>
      </p:pic>
      <p:sp>
        <p:nvSpPr>
          <p:cNvPr id="9" name="Rectángulo 8">
            <a:extLst>
              <a:ext uri="{FF2B5EF4-FFF2-40B4-BE49-F238E27FC236}">
                <a16:creationId xmlns:a16="http://schemas.microsoft.com/office/drawing/2014/main" id="{E00B6962-1A99-E33C-4241-3AC0E9C24063}"/>
              </a:ext>
            </a:extLst>
          </p:cNvPr>
          <p:cNvSpPr/>
          <p:nvPr/>
        </p:nvSpPr>
        <p:spPr>
          <a:xfrm>
            <a:off x="11192328" y="1361371"/>
            <a:ext cx="371599" cy="3565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CuadroTexto 1">
            <a:extLst>
              <a:ext uri="{FF2B5EF4-FFF2-40B4-BE49-F238E27FC236}">
                <a16:creationId xmlns:a16="http://schemas.microsoft.com/office/drawing/2014/main" id="{508343CB-9739-2B02-EAAE-27C4DC854B39}"/>
              </a:ext>
            </a:extLst>
          </p:cNvPr>
          <p:cNvSpPr txBox="1"/>
          <p:nvPr/>
        </p:nvSpPr>
        <p:spPr>
          <a:xfrm>
            <a:off x="2423604" y="1889023"/>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tiempos: ahorro de horas de teleoperación.</a:t>
            </a:r>
          </a:p>
        </p:txBody>
      </p:sp>
      <p:sp>
        <p:nvSpPr>
          <p:cNvPr id="4" name="CuadroTexto 3">
            <a:extLst>
              <a:ext uri="{FF2B5EF4-FFF2-40B4-BE49-F238E27FC236}">
                <a16:creationId xmlns:a16="http://schemas.microsoft.com/office/drawing/2014/main" id="{3EA7FAFE-8B29-6230-D43C-F11AE1AD6BF8}"/>
              </a:ext>
            </a:extLst>
          </p:cNvPr>
          <p:cNvSpPr txBox="1"/>
          <p:nvPr/>
        </p:nvSpPr>
        <p:spPr>
          <a:xfrm>
            <a:off x="2423604" y="2470065"/>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costos.</a:t>
            </a:r>
          </a:p>
        </p:txBody>
      </p:sp>
      <p:sp>
        <p:nvSpPr>
          <p:cNvPr id="7" name="CuadroTexto 6">
            <a:extLst>
              <a:ext uri="{FF2B5EF4-FFF2-40B4-BE49-F238E27FC236}">
                <a16:creationId xmlns:a16="http://schemas.microsoft.com/office/drawing/2014/main" id="{6F61B084-B219-BCBC-DD2B-DD098994B6F9}"/>
              </a:ext>
            </a:extLst>
          </p:cNvPr>
          <p:cNvSpPr txBox="1"/>
          <p:nvPr/>
        </p:nvSpPr>
        <p:spPr>
          <a:xfrm>
            <a:off x="2423604" y="3051107"/>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emisiones Co2.</a:t>
            </a:r>
          </a:p>
        </p:txBody>
      </p:sp>
      <p:sp>
        <p:nvSpPr>
          <p:cNvPr id="11" name="CuadroTexto 10">
            <a:extLst>
              <a:ext uri="{FF2B5EF4-FFF2-40B4-BE49-F238E27FC236}">
                <a16:creationId xmlns:a16="http://schemas.microsoft.com/office/drawing/2014/main" id="{AAAAC59E-DB38-526D-D158-2AAD8651A429}"/>
              </a:ext>
            </a:extLst>
          </p:cNvPr>
          <p:cNvSpPr txBox="1"/>
          <p:nvPr/>
        </p:nvSpPr>
        <p:spPr>
          <a:xfrm>
            <a:off x="2423604" y="3632149"/>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Alta escalabilidad al resto de las operaciones &amp; canales.</a:t>
            </a:r>
          </a:p>
        </p:txBody>
      </p:sp>
      <p:sp>
        <p:nvSpPr>
          <p:cNvPr id="12" name="CuadroTexto 11">
            <a:extLst>
              <a:ext uri="{FF2B5EF4-FFF2-40B4-BE49-F238E27FC236}">
                <a16:creationId xmlns:a16="http://schemas.microsoft.com/office/drawing/2014/main" id="{5B969E8D-EE4F-A0E8-0319-70CE7942C0D4}"/>
              </a:ext>
            </a:extLst>
          </p:cNvPr>
          <p:cNvSpPr txBox="1"/>
          <p:nvPr/>
        </p:nvSpPr>
        <p:spPr>
          <a:xfrm>
            <a:off x="2423604" y="4213191"/>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Potencial mejora de la tasa de abandono.</a:t>
            </a:r>
          </a:p>
        </p:txBody>
      </p:sp>
      <p:sp>
        <p:nvSpPr>
          <p:cNvPr id="13" name="CuadroTexto 12">
            <a:extLst>
              <a:ext uri="{FF2B5EF4-FFF2-40B4-BE49-F238E27FC236}">
                <a16:creationId xmlns:a16="http://schemas.microsoft.com/office/drawing/2014/main" id="{6A5500FC-CD75-1749-8B35-6C31AA5CD89D}"/>
              </a:ext>
            </a:extLst>
          </p:cNvPr>
          <p:cNvSpPr txBox="1"/>
          <p:nvPr/>
        </p:nvSpPr>
        <p:spPr>
          <a:xfrm>
            <a:off x="2423604" y="4794235"/>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Potencial mejora del nivel de servicio.</a:t>
            </a:r>
          </a:p>
        </p:txBody>
      </p:sp>
      <p:pic>
        <p:nvPicPr>
          <p:cNvPr id="15" name="Gráfico 14" descr="Reloj con relleno sólido">
            <a:extLst>
              <a:ext uri="{FF2B5EF4-FFF2-40B4-BE49-F238E27FC236}">
                <a16:creationId xmlns:a16="http://schemas.microsoft.com/office/drawing/2014/main" id="{DDA5F222-E4A0-9E4C-52AD-C41DA3FE6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3131" y="1824656"/>
            <a:ext cx="533667" cy="533667"/>
          </a:xfrm>
          <a:prstGeom prst="rect">
            <a:avLst/>
          </a:prstGeom>
        </p:spPr>
      </p:pic>
      <p:pic>
        <p:nvPicPr>
          <p:cNvPr id="17" name="Gráfico 16" descr="Dinero contorno">
            <a:extLst>
              <a:ext uri="{FF2B5EF4-FFF2-40B4-BE49-F238E27FC236}">
                <a16:creationId xmlns:a16="http://schemas.microsoft.com/office/drawing/2014/main" id="{A6BECF73-A4CC-E120-1A71-29CEC31FFE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3131" y="2387763"/>
            <a:ext cx="484027" cy="484027"/>
          </a:xfrm>
          <a:prstGeom prst="rect">
            <a:avLst/>
          </a:prstGeom>
        </p:spPr>
      </p:pic>
      <p:pic>
        <p:nvPicPr>
          <p:cNvPr id="35" name="Gráfico 34" descr="Hoja contorno">
            <a:extLst>
              <a:ext uri="{FF2B5EF4-FFF2-40B4-BE49-F238E27FC236}">
                <a16:creationId xmlns:a16="http://schemas.microsoft.com/office/drawing/2014/main" id="{142B18E5-4BC9-4613-68C0-6DCFAF518B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03131" y="2960699"/>
            <a:ext cx="484027" cy="484027"/>
          </a:xfrm>
          <a:prstGeom prst="rect">
            <a:avLst/>
          </a:prstGeom>
        </p:spPr>
      </p:pic>
      <p:pic>
        <p:nvPicPr>
          <p:cNvPr id="37" name="Gráfico 36" descr="Gráfico de barras con tendencia alcista con relleno sólido">
            <a:extLst>
              <a:ext uri="{FF2B5EF4-FFF2-40B4-BE49-F238E27FC236}">
                <a16:creationId xmlns:a16="http://schemas.microsoft.com/office/drawing/2014/main" id="{3689FC06-2E11-259A-DE3C-5B7E474CD4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3131" y="3483744"/>
            <a:ext cx="558800" cy="558800"/>
          </a:xfrm>
          <a:prstGeom prst="rect">
            <a:avLst/>
          </a:prstGeom>
        </p:spPr>
      </p:pic>
      <p:pic>
        <p:nvPicPr>
          <p:cNvPr id="39" name="Gráfico 38" descr="Centro de llamadas contorno">
            <a:extLst>
              <a:ext uri="{FF2B5EF4-FFF2-40B4-BE49-F238E27FC236}">
                <a16:creationId xmlns:a16="http://schemas.microsoft.com/office/drawing/2014/main" id="{F210BA1E-1D4A-7D70-70B5-C4606A9005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31" y="4084645"/>
            <a:ext cx="484027" cy="484027"/>
          </a:xfrm>
          <a:prstGeom prst="rect">
            <a:avLst/>
          </a:prstGeom>
        </p:spPr>
      </p:pic>
      <p:pic>
        <p:nvPicPr>
          <p:cNvPr id="41" name="Gráfico 40" descr="Centro de llamadas contorno">
            <a:extLst>
              <a:ext uri="{FF2B5EF4-FFF2-40B4-BE49-F238E27FC236}">
                <a16:creationId xmlns:a16="http://schemas.microsoft.com/office/drawing/2014/main" id="{91A0C4F0-EC6F-FD25-313F-4F2331414D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31" y="4654498"/>
            <a:ext cx="484027" cy="484027"/>
          </a:xfrm>
          <a:prstGeom prst="rect">
            <a:avLst/>
          </a:prstGeom>
        </p:spPr>
      </p:pic>
    </p:spTree>
    <p:extLst>
      <p:ext uri="{BB962C8B-B14F-4D97-AF65-F5344CB8AC3E}">
        <p14:creationId xmlns:p14="http://schemas.microsoft.com/office/powerpoint/2010/main" val="491590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08000" y="93844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4" name="Rectángulo: esquinas superiores redondeadas 3">
            <a:extLst>
              <a:ext uri="{FF2B5EF4-FFF2-40B4-BE49-F238E27FC236}">
                <a16:creationId xmlns:a16="http://schemas.microsoft.com/office/drawing/2014/main" id="{EDBB0E40-6575-97DD-6C29-16658F2884B0}"/>
              </a:ext>
            </a:extLst>
          </p:cNvPr>
          <p:cNvSpPr/>
          <p:nvPr/>
        </p:nvSpPr>
        <p:spPr>
          <a:xfrm>
            <a:off x="503375" y="2569921"/>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Análisis Descriptivo</a:t>
            </a:r>
          </a:p>
        </p:txBody>
      </p:sp>
      <p:sp>
        <p:nvSpPr>
          <p:cNvPr id="5" name="Rectángulo: esquinas superiores redondeadas 4">
            <a:extLst>
              <a:ext uri="{FF2B5EF4-FFF2-40B4-BE49-F238E27FC236}">
                <a16:creationId xmlns:a16="http://schemas.microsoft.com/office/drawing/2014/main" id="{5D37E3F7-B449-B1DE-D04F-76A888B96CB8}"/>
              </a:ext>
            </a:extLst>
          </p:cNvPr>
          <p:cNvSpPr/>
          <p:nvPr/>
        </p:nvSpPr>
        <p:spPr>
          <a:xfrm>
            <a:off x="3103412" y="2569921"/>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Análisis univariante &amp; bivariante</a:t>
            </a:r>
          </a:p>
        </p:txBody>
      </p:sp>
      <p:sp>
        <p:nvSpPr>
          <p:cNvPr id="6" name="Rectángulo: esquinas superiores redondeadas 5">
            <a:extLst>
              <a:ext uri="{FF2B5EF4-FFF2-40B4-BE49-F238E27FC236}">
                <a16:creationId xmlns:a16="http://schemas.microsoft.com/office/drawing/2014/main" id="{3A46964D-26B0-15C5-9DD7-33FD214C9519}"/>
              </a:ext>
            </a:extLst>
          </p:cNvPr>
          <p:cNvSpPr/>
          <p:nvPr/>
        </p:nvSpPr>
        <p:spPr>
          <a:xfrm rot="10800000">
            <a:off x="503375" y="3319121"/>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7" name="CuadroTexto 6">
            <a:extLst>
              <a:ext uri="{FF2B5EF4-FFF2-40B4-BE49-F238E27FC236}">
                <a16:creationId xmlns:a16="http://schemas.microsoft.com/office/drawing/2014/main" id="{05F6A5F7-8844-A8B8-D81B-405F61C3A539}"/>
              </a:ext>
            </a:extLst>
          </p:cNvPr>
          <p:cNvSpPr txBox="1"/>
          <p:nvPr/>
        </p:nvSpPr>
        <p:spPr>
          <a:xfrm>
            <a:off x="607196" y="3509642"/>
            <a:ext cx="1902691" cy="2031325"/>
          </a:xfrm>
          <a:prstGeom prst="rect">
            <a:avLst/>
          </a:prstGeom>
          <a:noFill/>
        </p:spPr>
        <p:txBody>
          <a:bodyPr wrap="square" rtlCol="0">
            <a:spAutoFit/>
          </a:bodyPr>
          <a:lstStyle/>
          <a:p>
            <a:r>
              <a:rPr lang="es-AR" dirty="0"/>
              <a:t>Media moda y mediana </a:t>
            </a:r>
          </a:p>
          <a:p>
            <a:r>
              <a:rPr lang="es-AR" dirty="0"/>
              <a:t>Entendimiento de columnas y tipo de variables</a:t>
            </a:r>
          </a:p>
          <a:p>
            <a:r>
              <a:rPr lang="es-AR" dirty="0"/>
              <a:t>Correlación de los datos</a:t>
            </a:r>
          </a:p>
        </p:txBody>
      </p:sp>
      <p:sp>
        <p:nvSpPr>
          <p:cNvPr id="8" name="Rectángulo: esquinas superiores redondeadas 7">
            <a:extLst>
              <a:ext uri="{FF2B5EF4-FFF2-40B4-BE49-F238E27FC236}">
                <a16:creationId xmlns:a16="http://schemas.microsoft.com/office/drawing/2014/main" id="{11D9AFCE-2E91-8837-EFCE-BF87999835F7}"/>
              </a:ext>
            </a:extLst>
          </p:cNvPr>
          <p:cNvSpPr/>
          <p:nvPr/>
        </p:nvSpPr>
        <p:spPr>
          <a:xfrm rot="10800000">
            <a:off x="3126490" y="3319121"/>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9" name="CuadroTexto 8">
            <a:extLst>
              <a:ext uri="{FF2B5EF4-FFF2-40B4-BE49-F238E27FC236}">
                <a16:creationId xmlns:a16="http://schemas.microsoft.com/office/drawing/2014/main" id="{575C2194-59A9-F2DC-F844-50210A70A825}"/>
              </a:ext>
            </a:extLst>
          </p:cNvPr>
          <p:cNvSpPr txBox="1"/>
          <p:nvPr/>
        </p:nvSpPr>
        <p:spPr>
          <a:xfrm>
            <a:off x="3254058" y="3509642"/>
            <a:ext cx="1902691" cy="2031325"/>
          </a:xfrm>
          <a:prstGeom prst="rect">
            <a:avLst/>
          </a:prstGeom>
          <a:noFill/>
        </p:spPr>
        <p:txBody>
          <a:bodyPr wrap="square" rtlCol="0">
            <a:spAutoFit/>
          </a:bodyPr>
          <a:lstStyle/>
          <a:p>
            <a:r>
              <a:rPr lang="es-AR" dirty="0" err="1"/>
              <a:t>Distribucion</a:t>
            </a:r>
            <a:r>
              <a:rPr lang="es-AR" dirty="0"/>
              <a:t> de llamadas</a:t>
            </a:r>
          </a:p>
          <a:p>
            <a:endParaRPr lang="es-AR" dirty="0"/>
          </a:p>
          <a:p>
            <a:r>
              <a:rPr lang="es-AR" dirty="0"/>
              <a:t>Niveles de satisfacción consulta resuelta</a:t>
            </a:r>
          </a:p>
          <a:p>
            <a:endParaRPr lang="es-AR" dirty="0"/>
          </a:p>
        </p:txBody>
      </p:sp>
      <p:sp>
        <p:nvSpPr>
          <p:cNvPr id="13" name="Rectángulo: esquinas superiores redondeadas 12">
            <a:extLst>
              <a:ext uri="{FF2B5EF4-FFF2-40B4-BE49-F238E27FC236}">
                <a16:creationId xmlns:a16="http://schemas.microsoft.com/office/drawing/2014/main" id="{FAD69C53-9A54-FA6C-D454-0B7AD79B7858}"/>
              </a:ext>
            </a:extLst>
          </p:cNvPr>
          <p:cNvSpPr/>
          <p:nvPr/>
        </p:nvSpPr>
        <p:spPr>
          <a:xfrm>
            <a:off x="5980489" y="2569920"/>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t>Hipotesis</a:t>
            </a:r>
            <a:endParaRPr lang="es-AR" dirty="0"/>
          </a:p>
        </p:txBody>
      </p:sp>
      <p:sp>
        <p:nvSpPr>
          <p:cNvPr id="14" name="Rectángulo: esquinas superiores redondeadas 13">
            <a:extLst>
              <a:ext uri="{FF2B5EF4-FFF2-40B4-BE49-F238E27FC236}">
                <a16:creationId xmlns:a16="http://schemas.microsoft.com/office/drawing/2014/main" id="{D51197E8-EE05-62AE-1836-F349F94204CF}"/>
              </a:ext>
            </a:extLst>
          </p:cNvPr>
          <p:cNvSpPr/>
          <p:nvPr/>
        </p:nvSpPr>
        <p:spPr>
          <a:xfrm rot="10800000">
            <a:off x="5980489" y="3285607"/>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17" name="CuadroTexto 16">
            <a:extLst>
              <a:ext uri="{FF2B5EF4-FFF2-40B4-BE49-F238E27FC236}">
                <a16:creationId xmlns:a16="http://schemas.microsoft.com/office/drawing/2014/main" id="{165AC73B-D114-E15E-7F1F-4EC5A44FFEBB}"/>
              </a:ext>
            </a:extLst>
          </p:cNvPr>
          <p:cNvSpPr txBox="1"/>
          <p:nvPr/>
        </p:nvSpPr>
        <p:spPr>
          <a:xfrm>
            <a:off x="6351566" y="3611941"/>
            <a:ext cx="1902691" cy="12834283"/>
          </a:xfrm>
          <a:prstGeom prst="rect">
            <a:avLst/>
          </a:prstGeom>
          <a:noFill/>
        </p:spPr>
        <p:txBody>
          <a:bodyPr wrap="square" rtlCol="0">
            <a:spAutoFit/>
          </a:bodyPr>
          <a:lstStyle/>
          <a:p>
            <a:r>
              <a:rPr lang="es-AR" dirty="0"/>
              <a:t>Planteo de 5 hipótesis</a:t>
            </a:r>
          </a:p>
          <a:p>
            <a:r>
              <a:rPr lang="es-AR" dirty="0"/>
              <a:t>El principal motivo de contactos, representa al menos un 25% del volumen total y además este representa mas del 35% del tiempo </a:t>
            </a:r>
            <a:r>
              <a:rPr lang="es-AR" dirty="0" err="1"/>
              <a:t>opertativo</a:t>
            </a:r>
            <a:r>
              <a:rPr lang="es-AR" dirty="0"/>
              <a:t> insumido</a:t>
            </a:r>
          </a:p>
          <a:p>
            <a:r>
              <a:rPr lang="es-AR" dirty="0"/>
              <a:t>La distribución de llamados siguen una distribución normal</a:t>
            </a:r>
          </a:p>
          <a:p>
            <a:r>
              <a:rPr lang="es-AR" dirty="0"/>
              <a:t>3) Los niveles de </a:t>
            </a:r>
            <a:r>
              <a:rPr lang="es-AR" dirty="0" err="1"/>
              <a:t>satisfación</a:t>
            </a:r>
            <a:r>
              <a:rPr lang="es-AR" dirty="0"/>
              <a:t> mas bajos corresponden son directamente atribuibles al no </a:t>
            </a:r>
            <a:r>
              <a:rPr lang="es-AR" dirty="0" err="1"/>
              <a:t>resolucion</a:t>
            </a:r>
            <a:r>
              <a:rPr lang="es-AR" dirty="0"/>
              <a:t> del caso y a una espera superior al 15% del promedio de espera**</a:t>
            </a:r>
          </a:p>
          <a:p>
            <a:r>
              <a:rPr lang="es-AR" dirty="0"/>
              <a:t>4) El 70% de los casos relacionados a los pagos se dan del 25 al 05 de cada mes  y son resueltos**</a:t>
            </a:r>
          </a:p>
          <a:p>
            <a:r>
              <a:rPr lang="es-AR" dirty="0"/>
              <a:t>5) De </a:t>
            </a:r>
            <a:r>
              <a:rPr lang="es-AR" dirty="0" err="1"/>
              <a:t>reducirce</a:t>
            </a:r>
            <a:r>
              <a:rPr lang="es-AR" dirty="0"/>
              <a:t> un 10% de los contactos del principal motivo se </a:t>
            </a:r>
            <a:r>
              <a:rPr lang="es-AR" dirty="0" err="1"/>
              <a:t>generaria</a:t>
            </a:r>
            <a:r>
              <a:rPr lang="es-AR" dirty="0"/>
              <a:t> un eficiencia en tiempos operativos de mas de un 20%**</a:t>
            </a:r>
          </a:p>
          <a:p>
            <a:endParaRPr lang="es-AR" dirty="0"/>
          </a:p>
          <a:p>
            <a:endParaRPr lang="es-AR" dirty="0"/>
          </a:p>
          <a:p>
            <a:endParaRPr lang="es-AR" dirty="0"/>
          </a:p>
          <a:p>
            <a:endParaRPr lang="es-AR" dirty="0"/>
          </a:p>
        </p:txBody>
      </p:sp>
    </p:spTree>
    <p:extLst>
      <p:ext uri="{BB962C8B-B14F-4D97-AF65-F5344CB8AC3E}">
        <p14:creationId xmlns:p14="http://schemas.microsoft.com/office/powerpoint/2010/main" val="3899147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0" name="Rectángulo: esquinas redondeadas 19">
            <a:extLst>
              <a:ext uri="{FF2B5EF4-FFF2-40B4-BE49-F238E27FC236}">
                <a16:creationId xmlns:a16="http://schemas.microsoft.com/office/drawing/2014/main" id="{D001D02C-3A4E-B3D4-E080-2B0957C9AB99}"/>
              </a:ext>
            </a:extLst>
          </p:cNvPr>
          <p:cNvSpPr/>
          <p:nvPr/>
        </p:nvSpPr>
        <p:spPr>
          <a:xfrm>
            <a:off x="7140779" y="274551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3548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5E66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pic>
        <p:nvPicPr>
          <p:cNvPr id="14" name="Imagen 13" descr="Interfaz de usuario gráfica&#10;&#10;Descripción generada automáticamente con confianza media">
            <a:extLst>
              <a:ext uri="{FF2B5EF4-FFF2-40B4-BE49-F238E27FC236}">
                <a16:creationId xmlns:a16="http://schemas.microsoft.com/office/drawing/2014/main" id="{6A1B8637-BD4A-6294-5239-D4496FDDBD91}"/>
              </a:ext>
            </a:extLst>
          </p:cNvPr>
          <p:cNvPicPr>
            <a:picLocks noChangeAspect="1"/>
          </p:cNvPicPr>
          <p:nvPr/>
        </p:nvPicPr>
        <p:blipFill>
          <a:blip r:embed="rId4"/>
          <a:stretch>
            <a:fillRect/>
          </a:stretch>
        </p:blipFill>
        <p:spPr>
          <a:xfrm>
            <a:off x="926640" y="2464834"/>
            <a:ext cx="5667122" cy="3262889"/>
          </a:xfrm>
          <a:prstGeom prst="rect">
            <a:avLst/>
          </a:prstGeom>
        </p:spPr>
      </p:pic>
      <p:sp>
        <p:nvSpPr>
          <p:cNvPr id="17" name="CuadroTexto 16">
            <a:extLst>
              <a:ext uri="{FF2B5EF4-FFF2-40B4-BE49-F238E27FC236}">
                <a16:creationId xmlns:a16="http://schemas.microsoft.com/office/drawing/2014/main" id="{DBCC348E-3F4D-7827-A1D4-A23C15A875FE}"/>
              </a:ext>
            </a:extLst>
          </p:cNvPr>
          <p:cNvSpPr txBox="1"/>
          <p:nvPr/>
        </p:nvSpPr>
        <p:spPr>
          <a:xfrm>
            <a:off x="941295" y="1634836"/>
            <a:ext cx="5373899" cy="877163"/>
          </a:xfrm>
          <a:prstGeom prst="rect">
            <a:avLst/>
          </a:prstGeom>
          <a:noFill/>
        </p:spPr>
        <p:txBody>
          <a:bodyPr wrap="square" rtlCol="0">
            <a:spAutoFit/>
          </a:bodyPr>
          <a:lstStyle/>
          <a:p>
            <a:r>
              <a:rPr lang="es-AR" sz="1100" b="1" dirty="0">
                <a:solidFill>
                  <a:schemeClr val="bg1"/>
                </a:solidFill>
                <a:latin typeface="Arial" panose="020B0604020202020204" pitchFamily="34" charset="0"/>
                <a:cs typeface="Arial" panose="020B0604020202020204" pitchFamily="34" charset="0"/>
              </a:rPr>
              <a:t>U</a:t>
            </a:r>
            <a:r>
              <a:rPr lang="es-AR" sz="1100" b="1" dirty="0">
                <a:solidFill>
                  <a:schemeClr val="bg1"/>
                </a:solidFill>
                <a:effectLst/>
                <a:latin typeface="Arial" panose="020B0604020202020204" pitchFamily="34" charset="0"/>
                <a:cs typeface="Arial" panose="020B0604020202020204" pitchFamily="34" charset="0"/>
              </a:rPr>
              <a:t>tilizamos un gráfico de correlación tipo heatmap, para analizar si las variables numéricas se correlacionan entre sí, según la información no una relación clara entre las variables en este primer análisis</a:t>
            </a:r>
            <a:endParaRPr lang="es-AR" sz="1100" b="0" dirty="0">
              <a:solidFill>
                <a:schemeClr val="bg1"/>
              </a:solidFill>
              <a:effectLst/>
              <a:latin typeface="Arial" panose="020B0604020202020204" pitchFamily="34" charset="0"/>
              <a:cs typeface="Arial" panose="020B0604020202020204" pitchFamily="34" charset="0"/>
            </a:endParaRPr>
          </a:p>
          <a:p>
            <a:endParaRPr lang="es-AR" dirty="0"/>
          </a:p>
        </p:txBody>
      </p:sp>
    </p:spTree>
    <p:extLst>
      <p:ext uri="{BB962C8B-B14F-4D97-AF65-F5344CB8AC3E}">
        <p14:creationId xmlns:p14="http://schemas.microsoft.com/office/powerpoint/2010/main" val="2763501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rgbClr val="676F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B0B0B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graphicFrame>
        <p:nvGraphicFramePr>
          <p:cNvPr id="20" name="Tabla 19">
            <a:extLst>
              <a:ext uri="{FF2B5EF4-FFF2-40B4-BE49-F238E27FC236}">
                <a16:creationId xmlns:a16="http://schemas.microsoft.com/office/drawing/2014/main" id="{4867C11E-7744-9564-1210-F972959F6B79}"/>
              </a:ext>
            </a:extLst>
          </p:cNvPr>
          <p:cNvGraphicFramePr>
            <a:graphicFrameLocks noGrp="1"/>
          </p:cNvGraphicFramePr>
          <p:nvPr>
            <p:extLst>
              <p:ext uri="{D42A27DB-BD31-4B8C-83A1-F6EECF244321}">
                <p14:modId xmlns:p14="http://schemas.microsoft.com/office/powerpoint/2010/main" val="973469396"/>
              </p:ext>
            </p:extLst>
          </p:nvPr>
        </p:nvGraphicFramePr>
        <p:xfrm>
          <a:off x="1341713" y="2845407"/>
          <a:ext cx="4747431" cy="2996854"/>
        </p:xfrm>
        <a:graphic>
          <a:graphicData uri="http://schemas.openxmlformats.org/drawingml/2006/table">
            <a:tbl>
              <a:tblPr firstRow="1" bandRow="1">
                <a:tableStyleId>{21E4AEA4-8DFA-4A89-87EB-49C32662AFE0}</a:tableStyleId>
              </a:tblPr>
              <a:tblGrid>
                <a:gridCol w="1672744">
                  <a:extLst>
                    <a:ext uri="{9D8B030D-6E8A-4147-A177-3AD203B41FA5}">
                      <a16:colId xmlns:a16="http://schemas.microsoft.com/office/drawing/2014/main" val="1460475144"/>
                    </a:ext>
                  </a:extLst>
                </a:gridCol>
                <a:gridCol w="1563830">
                  <a:extLst>
                    <a:ext uri="{9D8B030D-6E8A-4147-A177-3AD203B41FA5}">
                      <a16:colId xmlns:a16="http://schemas.microsoft.com/office/drawing/2014/main" val="2666474016"/>
                    </a:ext>
                  </a:extLst>
                </a:gridCol>
                <a:gridCol w="1510857">
                  <a:extLst>
                    <a:ext uri="{9D8B030D-6E8A-4147-A177-3AD203B41FA5}">
                      <a16:colId xmlns:a16="http://schemas.microsoft.com/office/drawing/2014/main" val="2931054689"/>
                    </a:ext>
                  </a:extLst>
                </a:gridCol>
              </a:tblGrid>
              <a:tr h="244857">
                <a:tc>
                  <a:txBody>
                    <a:bodyPr/>
                    <a:lstStyle/>
                    <a:p>
                      <a:pPr algn="ctr"/>
                      <a:r>
                        <a:rPr lang="es-AR" sz="1050" dirty="0"/>
                        <a:t>Columnas</a:t>
                      </a:r>
                    </a:p>
                  </a:txBody>
                  <a:tcPr/>
                </a:tc>
                <a:tc>
                  <a:txBody>
                    <a:bodyPr/>
                    <a:lstStyle/>
                    <a:p>
                      <a:pPr algn="ctr"/>
                      <a:r>
                        <a:rPr lang="es-AR" sz="1050" dirty="0"/>
                        <a:t>Tipo de Variable</a:t>
                      </a:r>
                    </a:p>
                  </a:txBody>
                  <a:tcPr/>
                </a:tc>
                <a:tc>
                  <a:txBody>
                    <a:bodyPr/>
                    <a:lstStyle/>
                    <a:p>
                      <a:pPr algn="ctr"/>
                      <a:r>
                        <a:rPr lang="es-AR" sz="1050" dirty="0"/>
                        <a:t>Cardinalidad</a:t>
                      </a:r>
                    </a:p>
                  </a:txBody>
                  <a:tcPr/>
                </a:tc>
                <a:extLst>
                  <a:ext uri="{0D108BD9-81ED-4DB2-BD59-A6C34878D82A}">
                    <a16:rowId xmlns:a16="http://schemas.microsoft.com/office/drawing/2014/main" val="3869071928"/>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Call</a:t>
                      </a:r>
                      <a:r>
                        <a:rPr lang="es-AR" sz="1000" dirty="0">
                          <a:solidFill>
                            <a:srgbClr val="002060"/>
                          </a:solidFill>
                          <a:latin typeface="Arial" panose="020B0604020202020204" pitchFamily="34" charset="0"/>
                          <a:cs typeface="Arial" panose="020B0604020202020204" pitchFamily="34" charset="0"/>
                        </a:rPr>
                        <a:t> ID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3774533048"/>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Agent</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1161428715"/>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Date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discreta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1265540817"/>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Day_of_the_week</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975341193"/>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Time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Media</a:t>
                      </a:r>
                    </a:p>
                  </a:txBody>
                  <a:tcPr anchor="ctr"/>
                </a:tc>
                <a:extLst>
                  <a:ext uri="{0D108BD9-81ED-4DB2-BD59-A6C34878D82A}">
                    <a16:rowId xmlns:a16="http://schemas.microsoft.com/office/drawing/2014/main" val="4061540799"/>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Topic</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2924981000"/>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Answered</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Nomina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2054847936"/>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Resolved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483585323"/>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AVGtalkduration</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1544875168"/>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Satisfaction</a:t>
                      </a:r>
                      <a:r>
                        <a:rPr lang="es-AR" sz="1000" dirty="0">
                          <a:solidFill>
                            <a:srgbClr val="002060"/>
                          </a:solidFill>
                          <a:highlight>
                            <a:srgbClr val="FFFF00"/>
                          </a:highlight>
                          <a:latin typeface="Arial" panose="020B0604020202020204" pitchFamily="34" charset="0"/>
                          <a:cs typeface="Arial" panose="020B0604020202020204" pitchFamily="34" charset="0"/>
                        </a:rPr>
                        <a:t> rating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3084225441"/>
                  </a:ext>
                </a:extLst>
              </a:tr>
              <a:tr h="306994">
                <a:tc>
                  <a:txBody>
                    <a:bodyPr/>
                    <a:lstStyle/>
                    <a:p>
                      <a:pPr algn="ctr"/>
                      <a:r>
                        <a:rPr lang="es-AR" sz="1000" dirty="0" err="1">
                          <a:solidFill>
                            <a:srgbClr val="002060"/>
                          </a:solidFill>
                          <a:latin typeface="Arial" panose="020B0604020202020204" pitchFamily="34" charset="0"/>
                          <a:cs typeface="Arial" panose="020B0604020202020204" pitchFamily="34" charset="0"/>
                        </a:rPr>
                        <a:t>Speed</a:t>
                      </a:r>
                      <a:r>
                        <a:rPr lang="es-AR" sz="1000" dirty="0">
                          <a:solidFill>
                            <a:srgbClr val="002060"/>
                          </a:solidFill>
                          <a:latin typeface="Arial" panose="020B0604020202020204" pitchFamily="34" charset="0"/>
                          <a:cs typeface="Arial" panose="020B0604020202020204" pitchFamily="34" charset="0"/>
                        </a:rPr>
                        <a:t> </a:t>
                      </a:r>
                      <a:r>
                        <a:rPr lang="es-AR" sz="1000" dirty="0" err="1">
                          <a:solidFill>
                            <a:srgbClr val="002060"/>
                          </a:solidFill>
                          <a:latin typeface="Arial" panose="020B0604020202020204" pitchFamily="34" charset="0"/>
                          <a:cs typeface="Arial" panose="020B0604020202020204" pitchFamily="34" charset="0"/>
                        </a:rPr>
                        <a:t>Answer</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Media</a:t>
                      </a:r>
                    </a:p>
                  </a:txBody>
                  <a:tcPr anchor="ctr"/>
                </a:tc>
                <a:extLst>
                  <a:ext uri="{0D108BD9-81ED-4DB2-BD59-A6C34878D82A}">
                    <a16:rowId xmlns:a16="http://schemas.microsoft.com/office/drawing/2014/main" val="588311186"/>
                  </a:ext>
                </a:extLst>
              </a:tr>
            </a:tbl>
          </a:graphicData>
        </a:graphic>
      </p:graphicFrame>
    </p:spTree>
    <p:extLst>
      <p:ext uri="{BB962C8B-B14F-4D97-AF65-F5344CB8AC3E}">
        <p14:creationId xmlns:p14="http://schemas.microsoft.com/office/powerpoint/2010/main" val="439244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rgbClr val="BCBCBC"/>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rgbClr val="6F79E2"/>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B0B0B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sp>
        <p:nvSpPr>
          <p:cNvPr id="6" name="CuadroTexto 5">
            <a:extLst>
              <a:ext uri="{FF2B5EF4-FFF2-40B4-BE49-F238E27FC236}">
                <a16:creationId xmlns:a16="http://schemas.microsoft.com/office/drawing/2014/main" id="{4CFFD3C9-47F2-293E-93EF-285C47B9C70F}"/>
              </a:ext>
            </a:extLst>
          </p:cNvPr>
          <p:cNvSpPr txBox="1"/>
          <p:nvPr/>
        </p:nvSpPr>
        <p:spPr>
          <a:xfrm>
            <a:off x="941295" y="1634836"/>
            <a:ext cx="5373899" cy="600164"/>
          </a:xfrm>
          <a:prstGeom prst="rect">
            <a:avLst/>
          </a:prstGeom>
          <a:noFill/>
        </p:spPr>
        <p:txBody>
          <a:bodyPr wrap="square" rtlCol="0">
            <a:spAutoFit/>
          </a:bodyPr>
          <a:lstStyle/>
          <a:p>
            <a:r>
              <a:rPr lang="es-AR" sz="1100" b="1" dirty="0">
                <a:solidFill>
                  <a:schemeClr val="bg1"/>
                </a:solidFill>
                <a:latin typeface="Arial" panose="020B0604020202020204" pitchFamily="34" charset="0"/>
                <a:cs typeface="Arial" panose="020B0604020202020204" pitchFamily="34" charset="0"/>
              </a:rPr>
              <a:t>Realizamos la medida de tendencia central (moda, media y mediana) en los valores numéricos, esto nos proporciona un mayor entendimiento de algunos análisis univariantes.</a:t>
            </a:r>
          </a:p>
        </p:txBody>
      </p:sp>
      <p:graphicFrame>
        <p:nvGraphicFramePr>
          <p:cNvPr id="13" name="Tabla 12">
            <a:extLst>
              <a:ext uri="{FF2B5EF4-FFF2-40B4-BE49-F238E27FC236}">
                <a16:creationId xmlns:a16="http://schemas.microsoft.com/office/drawing/2014/main" id="{B1864DD6-A3AD-9B6D-33B9-8863E0A7641A}"/>
              </a:ext>
            </a:extLst>
          </p:cNvPr>
          <p:cNvGraphicFramePr>
            <a:graphicFrameLocks noGrp="1"/>
          </p:cNvGraphicFramePr>
          <p:nvPr>
            <p:extLst>
              <p:ext uri="{D42A27DB-BD31-4B8C-83A1-F6EECF244321}">
                <p14:modId xmlns:p14="http://schemas.microsoft.com/office/powerpoint/2010/main" val="1073028901"/>
              </p:ext>
            </p:extLst>
          </p:nvPr>
        </p:nvGraphicFramePr>
        <p:xfrm>
          <a:off x="1091252" y="2493955"/>
          <a:ext cx="4976489" cy="1371600"/>
        </p:xfrm>
        <a:graphic>
          <a:graphicData uri="http://schemas.openxmlformats.org/drawingml/2006/table">
            <a:tbl>
              <a:tblPr firstRow="1" bandRow="1">
                <a:tableStyleId>{21E4AEA4-8DFA-4A89-87EB-49C32662AFE0}</a:tableStyleId>
              </a:tblPr>
              <a:tblGrid>
                <a:gridCol w="2145241">
                  <a:extLst>
                    <a:ext uri="{9D8B030D-6E8A-4147-A177-3AD203B41FA5}">
                      <a16:colId xmlns:a16="http://schemas.microsoft.com/office/drawing/2014/main" val="1460475144"/>
                    </a:ext>
                  </a:extLst>
                </a:gridCol>
                <a:gridCol w="894080">
                  <a:extLst>
                    <a:ext uri="{9D8B030D-6E8A-4147-A177-3AD203B41FA5}">
                      <a16:colId xmlns:a16="http://schemas.microsoft.com/office/drawing/2014/main" val="2666474016"/>
                    </a:ext>
                  </a:extLst>
                </a:gridCol>
                <a:gridCol w="827977">
                  <a:extLst>
                    <a:ext uri="{9D8B030D-6E8A-4147-A177-3AD203B41FA5}">
                      <a16:colId xmlns:a16="http://schemas.microsoft.com/office/drawing/2014/main" val="2931054689"/>
                    </a:ext>
                  </a:extLst>
                </a:gridCol>
                <a:gridCol w="1109191">
                  <a:extLst>
                    <a:ext uri="{9D8B030D-6E8A-4147-A177-3AD203B41FA5}">
                      <a16:colId xmlns:a16="http://schemas.microsoft.com/office/drawing/2014/main" val="2521054140"/>
                    </a:ext>
                  </a:extLst>
                </a:gridCol>
              </a:tblGrid>
              <a:tr h="286443">
                <a:tc>
                  <a:txBody>
                    <a:bodyPr/>
                    <a:lstStyle/>
                    <a:p>
                      <a:pPr algn="ctr"/>
                      <a:r>
                        <a:rPr lang="es-AR" sz="1800" b="1" dirty="0">
                          <a:latin typeface="Arial" panose="020B0604020202020204" pitchFamily="34" charset="0"/>
                          <a:cs typeface="Arial" panose="020B0604020202020204" pitchFamily="34" charset="0"/>
                        </a:rPr>
                        <a:t>Columnas</a:t>
                      </a:r>
                    </a:p>
                  </a:txBody>
                  <a:tcPr/>
                </a:tc>
                <a:tc>
                  <a:txBody>
                    <a:bodyPr/>
                    <a:lstStyle/>
                    <a:p>
                      <a:pPr algn="ctr"/>
                      <a:r>
                        <a:rPr lang="es-AR" sz="1800" b="1" dirty="0">
                          <a:latin typeface="Arial" panose="020B0604020202020204" pitchFamily="34" charset="0"/>
                          <a:cs typeface="Arial" panose="020B0604020202020204" pitchFamily="34" charset="0"/>
                        </a:rPr>
                        <a:t>Media</a:t>
                      </a:r>
                    </a:p>
                  </a:txBody>
                  <a:tcPr/>
                </a:tc>
                <a:tc>
                  <a:txBody>
                    <a:bodyPr/>
                    <a:lstStyle/>
                    <a:p>
                      <a:pPr algn="ctr"/>
                      <a:r>
                        <a:rPr lang="es-AR" sz="1800" b="1" dirty="0">
                          <a:latin typeface="Arial" panose="020B0604020202020204" pitchFamily="34" charset="0"/>
                          <a:cs typeface="Arial" panose="020B0604020202020204" pitchFamily="34" charset="0"/>
                        </a:rPr>
                        <a:t>Moda</a:t>
                      </a:r>
                    </a:p>
                  </a:txBody>
                  <a:tcPr/>
                </a:tc>
                <a:tc>
                  <a:txBody>
                    <a:bodyPr/>
                    <a:lstStyle/>
                    <a:p>
                      <a:pPr algn="ctr"/>
                      <a:r>
                        <a:rPr lang="es-AR" sz="1800" b="1" dirty="0">
                          <a:latin typeface="Arial" panose="020B0604020202020204" pitchFamily="34" charset="0"/>
                          <a:cs typeface="Arial" panose="020B0604020202020204" pitchFamily="34" charset="0"/>
                        </a:rPr>
                        <a:t>Mediana</a:t>
                      </a:r>
                    </a:p>
                  </a:txBody>
                  <a:tcPr/>
                </a:tc>
                <a:extLst>
                  <a:ext uri="{0D108BD9-81ED-4DB2-BD59-A6C34878D82A}">
                    <a16:rowId xmlns:a16="http://schemas.microsoft.com/office/drawing/2014/main" val="3869071928"/>
                  </a:ext>
                </a:extLst>
              </a:tr>
              <a:tr h="237437">
                <a:tc>
                  <a:txBody>
                    <a:bodyPr/>
                    <a:lstStyle/>
                    <a:p>
                      <a:pPr algn="ctr"/>
                      <a:r>
                        <a:rPr lang="es-AR" sz="1600" dirty="0" err="1">
                          <a:solidFill>
                            <a:srgbClr val="002060"/>
                          </a:solidFill>
                          <a:latin typeface="Arial" panose="020B0604020202020204" pitchFamily="34" charset="0"/>
                          <a:cs typeface="Arial" panose="020B0604020202020204" pitchFamily="34" charset="0"/>
                        </a:rPr>
                        <a:t>A</a:t>
                      </a:r>
                      <a:r>
                        <a:rPr lang="es-AR" sz="1600" kern="1200" dirty="0" err="1">
                          <a:solidFill>
                            <a:srgbClr val="002060"/>
                          </a:solidFill>
                          <a:latin typeface="Arial" panose="020B0604020202020204" pitchFamily="34" charset="0"/>
                          <a:ea typeface="+mn-ea"/>
                          <a:cs typeface="Arial" panose="020B0604020202020204" pitchFamily="34" charset="0"/>
                        </a:rPr>
                        <a:t>VGtalkdu</a:t>
                      </a:r>
                      <a:r>
                        <a:rPr lang="es-AR" sz="1600" dirty="0" err="1">
                          <a:solidFill>
                            <a:srgbClr val="002060"/>
                          </a:solidFill>
                          <a:latin typeface="Arial" panose="020B0604020202020204" pitchFamily="34" charset="0"/>
                          <a:cs typeface="Arial" panose="020B0604020202020204" pitchFamily="34" charset="0"/>
                        </a:rPr>
                        <a:t>ration</a:t>
                      </a:r>
                      <a:endParaRPr lang="es-AR" sz="16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3’ 44 “</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4’43”</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3’46”</a:t>
                      </a:r>
                    </a:p>
                  </a:txBody>
                  <a:tcPr anchor="ctr"/>
                </a:tc>
                <a:extLst>
                  <a:ext uri="{0D108BD9-81ED-4DB2-BD59-A6C34878D82A}">
                    <a16:rowId xmlns:a16="http://schemas.microsoft.com/office/drawing/2014/main" val="1544875168"/>
                  </a:ext>
                </a:extLst>
              </a:tr>
              <a:tr h="237437">
                <a:tc>
                  <a:txBody>
                    <a:bodyPr/>
                    <a:lstStyle/>
                    <a:p>
                      <a:pPr algn="ctr"/>
                      <a:r>
                        <a:rPr lang="es-AR" sz="1600" kern="1200" dirty="0" err="1">
                          <a:solidFill>
                            <a:srgbClr val="002060"/>
                          </a:solidFill>
                          <a:latin typeface="Arial" panose="020B0604020202020204" pitchFamily="34" charset="0"/>
                          <a:ea typeface="+mn-ea"/>
                          <a:cs typeface="Arial" panose="020B0604020202020204" pitchFamily="34" charset="0"/>
                        </a:rPr>
                        <a:t>Satisfaction</a:t>
                      </a:r>
                      <a:r>
                        <a:rPr lang="es-AR" sz="1600" kern="1200" dirty="0">
                          <a:solidFill>
                            <a:srgbClr val="002060"/>
                          </a:solidFill>
                          <a:latin typeface="Arial" panose="020B0604020202020204" pitchFamily="34" charset="0"/>
                          <a:ea typeface="+mn-ea"/>
                          <a:cs typeface="Arial" panose="020B0604020202020204" pitchFamily="34" charset="0"/>
                        </a:rPr>
                        <a:t> rating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3,4</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3,0</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3,0</a:t>
                      </a:r>
                    </a:p>
                  </a:txBody>
                  <a:tcPr anchor="ctr"/>
                </a:tc>
                <a:extLst>
                  <a:ext uri="{0D108BD9-81ED-4DB2-BD59-A6C34878D82A}">
                    <a16:rowId xmlns:a16="http://schemas.microsoft.com/office/drawing/2014/main" val="3084225441"/>
                  </a:ext>
                </a:extLst>
              </a:tr>
              <a:tr h="306994">
                <a:tc>
                  <a:txBody>
                    <a:bodyPr/>
                    <a:lstStyle/>
                    <a:p>
                      <a:pPr algn="ctr"/>
                      <a:r>
                        <a:rPr lang="es-AR" sz="1600" dirty="0" err="1">
                          <a:solidFill>
                            <a:srgbClr val="002060"/>
                          </a:solidFill>
                          <a:latin typeface="Arial" panose="020B0604020202020204" pitchFamily="34" charset="0"/>
                          <a:cs typeface="Arial" panose="020B0604020202020204" pitchFamily="34" charset="0"/>
                        </a:rPr>
                        <a:t>Speed</a:t>
                      </a:r>
                      <a:r>
                        <a:rPr lang="es-AR" sz="1600" dirty="0">
                          <a:solidFill>
                            <a:srgbClr val="002060"/>
                          </a:solidFill>
                          <a:latin typeface="Arial" panose="020B0604020202020204" pitchFamily="34" charset="0"/>
                          <a:cs typeface="Arial" panose="020B0604020202020204" pitchFamily="34" charset="0"/>
                        </a:rPr>
                        <a:t> </a:t>
                      </a:r>
                      <a:r>
                        <a:rPr lang="es-AR" sz="1600" dirty="0" err="1">
                          <a:solidFill>
                            <a:srgbClr val="002060"/>
                          </a:solidFill>
                          <a:latin typeface="Arial" panose="020B0604020202020204" pitchFamily="34" charset="0"/>
                          <a:cs typeface="Arial" panose="020B0604020202020204" pitchFamily="34" charset="0"/>
                        </a:rPr>
                        <a:t>Answer</a:t>
                      </a:r>
                      <a:endParaRPr lang="es-AR" sz="16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67,5”</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53’</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68”</a:t>
                      </a:r>
                    </a:p>
                  </a:txBody>
                  <a:tcPr anchor="ctr"/>
                </a:tc>
                <a:extLst>
                  <a:ext uri="{0D108BD9-81ED-4DB2-BD59-A6C34878D82A}">
                    <a16:rowId xmlns:a16="http://schemas.microsoft.com/office/drawing/2014/main" val="588311186"/>
                  </a:ext>
                </a:extLst>
              </a:tr>
            </a:tbl>
          </a:graphicData>
        </a:graphic>
      </p:graphicFrame>
    </p:spTree>
    <p:extLst>
      <p:ext uri="{BB962C8B-B14F-4D97-AF65-F5344CB8AC3E}">
        <p14:creationId xmlns:p14="http://schemas.microsoft.com/office/powerpoint/2010/main" val="207807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4" y="988359"/>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Distribución de llamadas</a:t>
            </a:r>
          </a:p>
        </p:txBody>
      </p:sp>
      <p:sp>
        <p:nvSpPr>
          <p:cNvPr id="6" name="Rectángulo: esquinas redondeadas 5">
            <a:extLst>
              <a:ext uri="{FF2B5EF4-FFF2-40B4-BE49-F238E27FC236}">
                <a16:creationId xmlns:a16="http://schemas.microsoft.com/office/drawing/2014/main" id="{6AEDCB21-4C20-78DA-D842-97CF6BDD265D}"/>
              </a:ext>
            </a:extLst>
          </p:cNvPr>
          <p:cNvSpPr/>
          <p:nvPr/>
        </p:nvSpPr>
        <p:spPr>
          <a:xfrm>
            <a:off x="3715429" y="992509"/>
            <a:ext cx="2503869" cy="532322"/>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Bivariante</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BCBCBC"/>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Agente</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918630"/>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a:t>
            </a:r>
            <a:r>
              <a:rPr lang="es-AR" sz="1200" b="1" dirty="0" err="1">
                <a:latin typeface="Arial" panose="020B0604020202020204" pitchFamily="34" charset="0"/>
                <a:cs typeface="Arial" panose="020B0604020202020204" pitchFamily="34" charset="0"/>
              </a:rPr>
              <a:t>Topic</a:t>
            </a:r>
            <a:endParaRPr lang="es-AR" sz="1200" b="1" dirty="0">
              <a:latin typeface="Arial" panose="020B0604020202020204" pitchFamily="34" charset="0"/>
              <a:cs typeface="Arial" panose="020B0604020202020204" pitchFamily="34" charset="0"/>
            </a:endParaRP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4070379"/>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Día</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8C9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Fecha</a:t>
            </a:r>
          </a:p>
        </p:txBody>
      </p:sp>
    </p:spTree>
    <p:extLst>
      <p:ext uri="{BB962C8B-B14F-4D97-AF65-F5344CB8AC3E}">
        <p14:creationId xmlns:p14="http://schemas.microsoft.com/office/powerpoint/2010/main" val="2017714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4" y="988359"/>
            <a:ext cx="2503869" cy="532322"/>
          </a:xfrm>
          <a:prstGeom prst="roundRect">
            <a:avLst/>
          </a:prstGeom>
          <a:solidFill>
            <a:srgbClr val="9AA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multivariante</a:t>
            </a:r>
          </a:p>
        </p:txBody>
      </p:sp>
      <p:sp>
        <p:nvSpPr>
          <p:cNvPr id="6" name="Rectángulo: esquinas redondeadas 5">
            <a:extLst>
              <a:ext uri="{FF2B5EF4-FFF2-40B4-BE49-F238E27FC236}">
                <a16:creationId xmlns:a16="http://schemas.microsoft.com/office/drawing/2014/main" id="{6AEDCB21-4C20-78DA-D842-97CF6BDD265D}"/>
              </a:ext>
            </a:extLst>
          </p:cNvPr>
          <p:cNvSpPr/>
          <p:nvPr/>
        </p:nvSpPr>
        <p:spPr>
          <a:xfrm>
            <a:off x="3715429" y="992509"/>
            <a:ext cx="250386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Bivariante</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Satisfacción &amp; </a:t>
            </a:r>
          </a:p>
          <a:p>
            <a:pPr algn="ctr"/>
            <a:r>
              <a:rPr lang="es-AR" sz="1200" b="1" dirty="0">
                <a:latin typeface="Arial" panose="020B0604020202020204" pitchFamily="34" charset="0"/>
                <a:cs typeface="Arial" panose="020B0604020202020204" pitchFamily="34" charset="0"/>
              </a:rPr>
              <a:t>Tiempo de </a:t>
            </a:r>
            <a:r>
              <a:rPr lang="es-AR" sz="1200" b="1" dirty="0" err="1">
                <a:latin typeface="Arial" panose="020B0604020202020204" pitchFamily="34" charset="0"/>
                <a:cs typeface="Arial" panose="020B0604020202020204" pitchFamily="34" charset="0"/>
              </a:rPr>
              <a:t>rta</a:t>
            </a:r>
            <a:endParaRPr lang="es-AR" sz="1200" b="1" dirty="0">
              <a:latin typeface="Arial" panose="020B0604020202020204" pitchFamily="34" charset="0"/>
              <a:cs typeface="Arial" panose="020B0604020202020204" pitchFamily="34" charset="0"/>
            </a:endParaRP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918630"/>
            <a:ext cx="1363009" cy="532322"/>
          </a:xfrm>
          <a:prstGeom prst="roundRect">
            <a:avLst/>
          </a:prstGeom>
          <a:solidFill>
            <a:srgbClr val="9AA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900" b="1" dirty="0">
                <a:latin typeface="Arial" panose="020B0604020202020204" pitchFamily="34" charset="0"/>
                <a:cs typeface="Arial" panose="020B0604020202020204" pitchFamily="34" charset="0"/>
              </a:rPr>
              <a:t>Satisfacción,</a:t>
            </a:r>
          </a:p>
          <a:p>
            <a:pPr algn="ctr"/>
            <a:r>
              <a:rPr lang="es-AR" sz="900" b="1" dirty="0">
                <a:latin typeface="Arial" panose="020B0604020202020204" pitchFamily="34" charset="0"/>
                <a:cs typeface="Arial" panose="020B0604020202020204" pitchFamily="34" charset="0"/>
              </a:rPr>
              <a:t>Resolución &amp; Agentes</a:t>
            </a:r>
          </a:p>
        </p:txBody>
      </p:sp>
      <p:pic>
        <p:nvPicPr>
          <p:cNvPr id="31" name="Imagen 30">
            <a:extLst>
              <a:ext uri="{FF2B5EF4-FFF2-40B4-BE49-F238E27FC236}">
                <a16:creationId xmlns:a16="http://schemas.microsoft.com/office/drawing/2014/main" id="{B3E37524-A1D7-1249-5237-ED2C1DEBB4D9}"/>
              </a:ext>
            </a:extLst>
          </p:cNvPr>
          <p:cNvPicPr>
            <a:picLocks noChangeAspect="1"/>
          </p:cNvPicPr>
          <p:nvPr/>
        </p:nvPicPr>
        <p:blipFill>
          <a:blip r:embed="rId4"/>
          <a:stretch>
            <a:fillRect/>
          </a:stretch>
        </p:blipFill>
        <p:spPr>
          <a:xfrm>
            <a:off x="2338765" y="2918630"/>
            <a:ext cx="4076546" cy="2996166"/>
          </a:xfrm>
          <a:prstGeom prst="rect">
            <a:avLst/>
          </a:prstGeom>
        </p:spPr>
      </p:pic>
    </p:spTree>
    <p:extLst>
      <p:ext uri="{BB962C8B-B14F-4D97-AF65-F5344CB8AC3E}">
        <p14:creationId xmlns:p14="http://schemas.microsoft.com/office/powerpoint/2010/main" val="2106908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D9572DD1-69A8-B328-3602-977C31FC501C}"/>
              </a:ext>
            </a:extLst>
          </p:cNvPr>
          <p:cNvSpPr>
            <a:spLocks noGrp="1"/>
          </p:cNvSpPr>
          <p:nvPr>
            <p:ph type="ftr" sz="quarter" idx="10"/>
          </p:nvPr>
        </p:nvSpPr>
        <p:spPr/>
        <p:txBody>
          <a:bodyPr/>
          <a:lstStyle/>
          <a:p>
            <a:r>
              <a:rPr lang="es-ES"/>
              <a:t>Copyright © 2020 Accenture. All rights reserved.</a:t>
            </a:r>
          </a:p>
        </p:txBody>
      </p:sp>
      <p:sp>
        <p:nvSpPr>
          <p:cNvPr id="4" name="Marcador de número de diapositiva 3">
            <a:extLst>
              <a:ext uri="{FF2B5EF4-FFF2-40B4-BE49-F238E27FC236}">
                <a16:creationId xmlns:a16="http://schemas.microsoft.com/office/drawing/2014/main" id="{B461A61B-5F80-1B6B-04DA-79FA06ECD6B7}"/>
              </a:ext>
            </a:extLst>
          </p:cNvPr>
          <p:cNvSpPr>
            <a:spLocks noGrp="1"/>
          </p:cNvSpPr>
          <p:nvPr>
            <p:ph type="sldNum" sz="quarter" idx="11"/>
          </p:nvPr>
        </p:nvSpPr>
        <p:spPr/>
        <p:txBody>
          <a:bodyPr/>
          <a:lstStyle/>
          <a:p>
            <a:fld id="{7525EB02-B4A4-4F85-A0C3-E9FE533AE184}" type="slidenum">
              <a:rPr lang="es-AR" smtClean="0"/>
              <a:pPr/>
              <a:t>4</a:t>
            </a:fld>
            <a:endParaRPr lang="es-AR"/>
          </a:p>
        </p:txBody>
      </p:sp>
      <p:pic>
        <p:nvPicPr>
          <p:cNvPr id="6" name="Imagen 5">
            <a:extLst>
              <a:ext uri="{FF2B5EF4-FFF2-40B4-BE49-F238E27FC236}">
                <a16:creationId xmlns:a16="http://schemas.microsoft.com/office/drawing/2014/main" id="{2555748F-AE64-FBC9-BBAF-D221F9507BFC}"/>
              </a:ext>
            </a:extLst>
          </p:cNvPr>
          <p:cNvPicPr>
            <a:picLocks noChangeAspect="1"/>
          </p:cNvPicPr>
          <p:nvPr/>
        </p:nvPicPr>
        <p:blipFill>
          <a:blip r:embed="rId2"/>
          <a:stretch>
            <a:fillRect/>
          </a:stretch>
        </p:blipFill>
        <p:spPr>
          <a:xfrm>
            <a:off x="0" y="10682"/>
            <a:ext cx="12192000" cy="6836636"/>
          </a:xfrm>
          <a:prstGeom prst="rect">
            <a:avLst/>
          </a:prstGeom>
        </p:spPr>
      </p:pic>
    </p:spTree>
    <p:extLst>
      <p:ext uri="{BB962C8B-B14F-4D97-AF65-F5344CB8AC3E}">
        <p14:creationId xmlns:p14="http://schemas.microsoft.com/office/powerpoint/2010/main" val="2690168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0" y="0"/>
            <a:ext cx="540883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5" name="Gráfico 4" descr="Cabeza con engranajes contorno">
            <a:extLst>
              <a:ext uri="{FF2B5EF4-FFF2-40B4-BE49-F238E27FC236}">
                <a16:creationId xmlns:a16="http://schemas.microsoft.com/office/drawing/2014/main" id="{EA7535BA-3867-53E5-BD01-8CA6C84E5A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272" y="1685711"/>
            <a:ext cx="4352925" cy="4352925"/>
          </a:xfrm>
          <a:prstGeom prst="rect">
            <a:avLst/>
          </a:prstGeom>
        </p:spPr>
      </p:pic>
      <p:sp>
        <p:nvSpPr>
          <p:cNvPr id="6" name="Título 1">
            <a:extLst>
              <a:ext uri="{FF2B5EF4-FFF2-40B4-BE49-F238E27FC236}">
                <a16:creationId xmlns:a16="http://schemas.microsoft.com/office/drawing/2014/main" id="{E2DDC7F2-F6BA-D04A-A97B-F2EFF8FCE45D}"/>
              </a:ext>
            </a:extLst>
          </p:cNvPr>
          <p:cNvSpPr txBox="1">
            <a:spLocks/>
          </p:cNvSpPr>
          <p:nvPr/>
        </p:nvSpPr>
        <p:spPr>
          <a:xfrm>
            <a:off x="1009333" y="248041"/>
            <a:ext cx="4915218" cy="1236612"/>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solidFill>
                  <a:schemeClr val="bg1">
                    <a:lumMod val="85000"/>
                  </a:schemeClr>
                </a:solidFill>
                <a:latin typeface="Arial Black" panose="020B0A04020102020204" pitchFamily="34" charset="0"/>
              </a:rPr>
              <a:t>INSIGHTS &amp; HIPÓTESIS</a:t>
            </a:r>
          </a:p>
        </p:txBody>
      </p:sp>
    </p:spTree>
    <p:extLst>
      <p:ext uri="{BB962C8B-B14F-4D97-AF65-F5344CB8AC3E}">
        <p14:creationId xmlns:p14="http://schemas.microsoft.com/office/powerpoint/2010/main" val="4079934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11" descr="Background pattern&#10;&#10;Description automatically generated">
            <a:extLst>
              <a:ext uri="{FF2B5EF4-FFF2-40B4-BE49-F238E27FC236}">
                <a16:creationId xmlns:a16="http://schemas.microsoft.com/office/drawing/2014/main" id="{C8685D6E-79C7-6FEE-BF42-3C72D714D068}"/>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12192000" cy="6858000"/>
          </a:xfrm>
          <a:prstGeom prst="rect">
            <a:avLst/>
          </a:prstGeom>
        </p:spPr>
      </p:pic>
      <p:sp>
        <p:nvSpPr>
          <p:cNvPr id="12" name="Diagrama de flujo: conector fuera de página 11">
            <a:extLst>
              <a:ext uri="{FF2B5EF4-FFF2-40B4-BE49-F238E27FC236}">
                <a16:creationId xmlns:a16="http://schemas.microsoft.com/office/drawing/2014/main" id="{4DE8B13D-BB11-F0A8-AF9C-1530B6F1952D}"/>
              </a:ext>
            </a:extLst>
          </p:cNvPr>
          <p:cNvSpPr/>
          <p:nvPr/>
        </p:nvSpPr>
        <p:spPr>
          <a:xfrm rot="10800000">
            <a:off x="1085853" y="3406240"/>
            <a:ext cx="1695450" cy="1800000"/>
          </a:xfrm>
          <a:prstGeom prst="flowChartOffpageConnector">
            <a:avLst/>
          </a:prstGeom>
          <a:solidFill>
            <a:srgbClr val="019EDB"/>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2" name="Imagen 41" descr="Imagen en blanco y negro&#10;&#10;Descripción generada automáticamente con confianza baja">
            <a:extLst>
              <a:ext uri="{FF2B5EF4-FFF2-40B4-BE49-F238E27FC236}">
                <a16:creationId xmlns:a16="http://schemas.microsoft.com/office/drawing/2014/main" id="{3EAB25F8-56ED-136A-A046-3CAD767915C4}"/>
              </a:ext>
            </a:extLst>
          </p:cNvPr>
          <p:cNvPicPr>
            <a:picLocks noChangeAspect="1"/>
          </p:cNvPicPr>
          <p:nvPr/>
        </p:nvPicPr>
        <p:blipFill>
          <a:blip r:embed="rId4">
            <a:duotone>
              <a:schemeClr val="accent1">
                <a:shade val="45000"/>
                <a:satMod val="135000"/>
              </a:schemeClr>
              <a:prstClr val="white"/>
            </a:duotone>
          </a:blip>
          <a:stretch>
            <a:fillRect/>
          </a:stretch>
        </p:blipFill>
        <p:spPr>
          <a:xfrm>
            <a:off x="1423138" y="3038946"/>
            <a:ext cx="1384358" cy="1384358"/>
          </a:xfrm>
          <a:prstGeom prst="rect">
            <a:avLst/>
          </a:prstGeom>
        </p:spPr>
      </p:pic>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NEXT STEP</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CuadroTexto 3">
            <a:extLst>
              <a:ext uri="{FF2B5EF4-FFF2-40B4-BE49-F238E27FC236}">
                <a16:creationId xmlns:a16="http://schemas.microsoft.com/office/drawing/2014/main" id="{BDC7ACE9-CA9E-8940-F88D-026F1EB8ACE9}"/>
              </a:ext>
            </a:extLst>
          </p:cNvPr>
          <p:cNvSpPr txBox="1"/>
          <p:nvPr/>
        </p:nvSpPr>
        <p:spPr>
          <a:xfrm>
            <a:off x="1102521" y="4744554"/>
            <a:ext cx="1695449"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FACTIBILIDAD &amp; ESTRATEGIA</a:t>
            </a:r>
          </a:p>
        </p:txBody>
      </p:sp>
      <p:sp>
        <p:nvSpPr>
          <p:cNvPr id="14" name="Rectángulo 13">
            <a:extLst>
              <a:ext uri="{FF2B5EF4-FFF2-40B4-BE49-F238E27FC236}">
                <a16:creationId xmlns:a16="http://schemas.microsoft.com/office/drawing/2014/main" id="{8F2CC45F-D751-4B17-B66A-2B570E8080BA}"/>
              </a:ext>
            </a:extLst>
          </p:cNvPr>
          <p:cNvSpPr/>
          <p:nvPr/>
        </p:nvSpPr>
        <p:spPr>
          <a:xfrm>
            <a:off x="1074175" y="5449668"/>
            <a:ext cx="3788339" cy="561975"/>
          </a:xfrm>
          <a:prstGeom prst="rect">
            <a:avLst/>
          </a:prstGeom>
          <a:gradFill flip="none" rotWithShape="1">
            <a:gsLst>
              <a:gs pos="0">
                <a:schemeClr val="bg1">
                  <a:lumMod val="95000"/>
                  <a:alpha val="61000"/>
                </a:schemeClr>
              </a:gs>
              <a:gs pos="75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rgbClr val="028DD9"/>
                </a:solidFill>
                <a:latin typeface="Arial Black" panose="020B0A04020102020204" pitchFamily="34" charset="0"/>
              </a:rPr>
              <a:t>Etapa </a:t>
            </a:r>
            <a:r>
              <a:rPr lang="es-ES" dirty="0" err="1">
                <a:solidFill>
                  <a:srgbClr val="028DD9"/>
                </a:solidFill>
                <a:latin typeface="Arial Black" panose="020B0A04020102020204" pitchFamily="34" charset="0"/>
              </a:rPr>
              <a:t>N°</a:t>
            </a:r>
            <a:r>
              <a:rPr lang="es-ES" dirty="0">
                <a:solidFill>
                  <a:srgbClr val="028DD9"/>
                </a:solidFill>
                <a:latin typeface="Arial Black" panose="020B0A04020102020204" pitchFamily="34" charset="0"/>
              </a:rPr>
              <a:t> 1 diseño</a:t>
            </a:r>
            <a:endParaRPr lang="es-ES" noProof="0" dirty="0">
              <a:solidFill>
                <a:srgbClr val="028DD9"/>
              </a:solidFill>
              <a:latin typeface="Arial Black" panose="020B0A04020102020204" pitchFamily="34" charset="0"/>
            </a:endParaRPr>
          </a:p>
        </p:txBody>
      </p:sp>
      <p:sp>
        <p:nvSpPr>
          <p:cNvPr id="15" name="Diagrama de flujo: conector fuera de página 14">
            <a:extLst>
              <a:ext uri="{FF2B5EF4-FFF2-40B4-BE49-F238E27FC236}">
                <a16:creationId xmlns:a16="http://schemas.microsoft.com/office/drawing/2014/main" id="{466B1E76-A011-74EF-2361-2ED34D7F0DEA}"/>
              </a:ext>
            </a:extLst>
          </p:cNvPr>
          <p:cNvSpPr/>
          <p:nvPr/>
        </p:nvSpPr>
        <p:spPr>
          <a:xfrm rot="10800000">
            <a:off x="9410697" y="2686241"/>
            <a:ext cx="1695450" cy="2520000"/>
          </a:xfrm>
          <a:prstGeom prst="flowChartOffpageConnector">
            <a:avLst/>
          </a:prstGeom>
          <a:solidFill>
            <a:srgbClr val="002FAA"/>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Diagrama de flujo: conector fuera de página 15">
            <a:extLst>
              <a:ext uri="{FF2B5EF4-FFF2-40B4-BE49-F238E27FC236}">
                <a16:creationId xmlns:a16="http://schemas.microsoft.com/office/drawing/2014/main" id="{248BA35A-9961-41CA-7D66-6F82C6C39CBF}"/>
              </a:ext>
            </a:extLst>
          </p:cNvPr>
          <p:cNvSpPr/>
          <p:nvPr/>
        </p:nvSpPr>
        <p:spPr>
          <a:xfrm rot="10800000">
            <a:off x="7329486" y="2866241"/>
            <a:ext cx="1695450" cy="2340000"/>
          </a:xfrm>
          <a:prstGeom prst="flowChartOffpageConnector">
            <a:avLst/>
          </a:prstGeom>
          <a:solidFill>
            <a:srgbClr val="3246B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Diagrama de flujo: conector fuera de página 16">
            <a:extLst>
              <a:ext uri="{FF2B5EF4-FFF2-40B4-BE49-F238E27FC236}">
                <a16:creationId xmlns:a16="http://schemas.microsoft.com/office/drawing/2014/main" id="{0CF7FB22-E34A-2E73-8095-5D81F3BF1F32}"/>
              </a:ext>
            </a:extLst>
          </p:cNvPr>
          <p:cNvSpPr/>
          <p:nvPr/>
        </p:nvSpPr>
        <p:spPr>
          <a:xfrm rot="10800000">
            <a:off x="5248275" y="3046241"/>
            <a:ext cx="1695450" cy="2160000"/>
          </a:xfrm>
          <a:prstGeom prst="flowChartOffpageConnector">
            <a:avLst/>
          </a:prstGeom>
          <a:solidFill>
            <a:srgbClr val="3B76C6"/>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Diagrama de flujo: conector fuera de página 17">
            <a:extLst>
              <a:ext uri="{FF2B5EF4-FFF2-40B4-BE49-F238E27FC236}">
                <a16:creationId xmlns:a16="http://schemas.microsoft.com/office/drawing/2014/main" id="{70EDBDD7-8D68-C1F5-7912-7A657CE110CB}"/>
              </a:ext>
            </a:extLst>
          </p:cNvPr>
          <p:cNvSpPr/>
          <p:nvPr/>
        </p:nvSpPr>
        <p:spPr>
          <a:xfrm rot="10800000">
            <a:off x="3167064" y="3226241"/>
            <a:ext cx="1695450" cy="1980000"/>
          </a:xfrm>
          <a:prstGeom prst="flowChartOffpageConnector">
            <a:avLst/>
          </a:prstGeom>
          <a:solidFill>
            <a:srgbClr val="028DD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 </a:t>
            </a:r>
          </a:p>
        </p:txBody>
      </p:sp>
      <p:sp>
        <p:nvSpPr>
          <p:cNvPr id="27" name="CuadroTexto 26">
            <a:extLst>
              <a:ext uri="{FF2B5EF4-FFF2-40B4-BE49-F238E27FC236}">
                <a16:creationId xmlns:a16="http://schemas.microsoft.com/office/drawing/2014/main" id="{BC1EE127-A55C-F943-4633-3BDED7BA0618}"/>
              </a:ext>
            </a:extLst>
          </p:cNvPr>
          <p:cNvSpPr txBox="1"/>
          <p:nvPr/>
        </p:nvSpPr>
        <p:spPr>
          <a:xfrm>
            <a:off x="7446167"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TEST Y </a:t>
            </a:r>
          </a:p>
          <a:p>
            <a:r>
              <a:rPr lang="es-AR" sz="1200" dirty="0">
                <a:solidFill>
                  <a:schemeClr val="bg1"/>
                </a:solidFill>
                <a:latin typeface="Arial Black" panose="020B0A04020102020204" pitchFamily="34" charset="0"/>
              </a:rPr>
              <a:t>KICK OFF</a:t>
            </a:r>
          </a:p>
        </p:txBody>
      </p:sp>
      <p:sp>
        <p:nvSpPr>
          <p:cNvPr id="28" name="CuadroTexto 27">
            <a:extLst>
              <a:ext uri="{FF2B5EF4-FFF2-40B4-BE49-F238E27FC236}">
                <a16:creationId xmlns:a16="http://schemas.microsoft.com/office/drawing/2014/main" id="{06F4C846-F1D2-69CF-1522-E786776345B7}"/>
              </a:ext>
            </a:extLst>
          </p:cNvPr>
          <p:cNvSpPr txBox="1"/>
          <p:nvPr/>
        </p:nvSpPr>
        <p:spPr>
          <a:xfrm>
            <a:off x="5245892" y="4744554"/>
            <a:ext cx="1795463"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CONSTRUCCIÓN Y ENTRENAMIENTO</a:t>
            </a:r>
          </a:p>
        </p:txBody>
      </p:sp>
      <p:sp>
        <p:nvSpPr>
          <p:cNvPr id="29" name="CuadroTexto 28">
            <a:extLst>
              <a:ext uri="{FF2B5EF4-FFF2-40B4-BE49-F238E27FC236}">
                <a16:creationId xmlns:a16="http://schemas.microsoft.com/office/drawing/2014/main" id="{BF21A5FD-1B59-B1FD-4BFB-4C9B39D0651D}"/>
              </a:ext>
            </a:extLst>
          </p:cNvPr>
          <p:cNvSpPr txBox="1"/>
          <p:nvPr/>
        </p:nvSpPr>
        <p:spPr>
          <a:xfrm>
            <a:off x="3336131"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DISEÑO DEL MODELO</a:t>
            </a:r>
          </a:p>
        </p:txBody>
      </p:sp>
      <p:sp>
        <p:nvSpPr>
          <p:cNvPr id="30" name="CuadroTexto 29">
            <a:extLst>
              <a:ext uri="{FF2B5EF4-FFF2-40B4-BE49-F238E27FC236}">
                <a16:creationId xmlns:a16="http://schemas.microsoft.com/office/drawing/2014/main" id="{5082E533-825B-B240-3AD1-83C3D6FA2C3B}"/>
              </a:ext>
            </a:extLst>
          </p:cNvPr>
          <p:cNvSpPr txBox="1"/>
          <p:nvPr/>
        </p:nvSpPr>
        <p:spPr>
          <a:xfrm>
            <a:off x="9463083"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MEDICIÓN Y ESCALABILIDAD</a:t>
            </a:r>
          </a:p>
        </p:txBody>
      </p:sp>
      <p:sp>
        <p:nvSpPr>
          <p:cNvPr id="31" name="Rectángulo 30">
            <a:extLst>
              <a:ext uri="{FF2B5EF4-FFF2-40B4-BE49-F238E27FC236}">
                <a16:creationId xmlns:a16="http://schemas.microsoft.com/office/drawing/2014/main" id="{AA2C392C-DA3E-B9D3-1096-58DCBFEDDC8D}"/>
              </a:ext>
            </a:extLst>
          </p:cNvPr>
          <p:cNvSpPr/>
          <p:nvPr/>
        </p:nvSpPr>
        <p:spPr>
          <a:xfrm>
            <a:off x="5236597" y="5443449"/>
            <a:ext cx="5869550" cy="561975"/>
          </a:xfrm>
          <a:prstGeom prst="rect">
            <a:avLst/>
          </a:prstGeom>
          <a:gradFill flip="none" rotWithShape="1">
            <a:gsLst>
              <a:gs pos="56000">
                <a:schemeClr val="bg1">
                  <a:lumMod val="50000"/>
                  <a:alpha val="61000"/>
                </a:schemeClr>
              </a:gs>
              <a:gs pos="31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3246B9"/>
                </a:solidFill>
                <a:latin typeface="Arial Black" panose="020B0A04020102020204" pitchFamily="34" charset="0"/>
              </a:rPr>
              <a:t>Etapa </a:t>
            </a:r>
            <a:r>
              <a:rPr lang="es-ES" dirty="0" err="1">
                <a:solidFill>
                  <a:srgbClr val="3246B9"/>
                </a:solidFill>
                <a:latin typeface="Arial Black" panose="020B0A04020102020204" pitchFamily="34" charset="0"/>
              </a:rPr>
              <a:t>N°</a:t>
            </a:r>
            <a:r>
              <a:rPr lang="es-ES" dirty="0">
                <a:solidFill>
                  <a:srgbClr val="3246B9"/>
                </a:solidFill>
                <a:latin typeface="Arial Black" panose="020B0A04020102020204" pitchFamily="34" charset="0"/>
              </a:rPr>
              <a:t> 2 construcción</a:t>
            </a:r>
            <a:endParaRPr lang="es-ES" noProof="0" dirty="0">
              <a:solidFill>
                <a:srgbClr val="3246B9"/>
              </a:solidFill>
              <a:latin typeface="Arial Black" panose="020B0A04020102020204" pitchFamily="34" charset="0"/>
            </a:endParaRPr>
          </a:p>
        </p:txBody>
      </p:sp>
      <p:pic>
        <p:nvPicPr>
          <p:cNvPr id="41" name="Imagen 40" descr="Imagen en blanco y negro&#10;&#10;Descripción generada automáticamente con confianza baja">
            <a:extLst>
              <a:ext uri="{FF2B5EF4-FFF2-40B4-BE49-F238E27FC236}">
                <a16:creationId xmlns:a16="http://schemas.microsoft.com/office/drawing/2014/main" id="{901DF4E2-D4BC-FC90-F92B-2F82D2C051E0}"/>
              </a:ext>
            </a:extLst>
          </p:cNvPr>
          <p:cNvPicPr>
            <a:picLocks noChangeAspect="1"/>
          </p:cNvPicPr>
          <p:nvPr/>
        </p:nvPicPr>
        <p:blipFill>
          <a:blip r:embed="rId4">
            <a:duotone>
              <a:schemeClr val="accent1">
                <a:shade val="45000"/>
                <a:satMod val="135000"/>
              </a:schemeClr>
              <a:prstClr val="white"/>
            </a:duotone>
          </a:blip>
          <a:stretch>
            <a:fillRect/>
          </a:stretch>
        </p:blipFill>
        <p:spPr>
          <a:xfrm>
            <a:off x="3491740" y="2828229"/>
            <a:ext cx="1384358" cy="1384358"/>
          </a:xfrm>
          <a:prstGeom prst="rect">
            <a:avLst/>
          </a:prstGeom>
        </p:spPr>
      </p:pic>
      <p:pic>
        <p:nvPicPr>
          <p:cNvPr id="44" name="Imagen 43" descr="Imagen en blanco y negro&#10;&#10;Descripción generada automáticamente con confianza baja">
            <a:extLst>
              <a:ext uri="{FF2B5EF4-FFF2-40B4-BE49-F238E27FC236}">
                <a16:creationId xmlns:a16="http://schemas.microsoft.com/office/drawing/2014/main" id="{06C0E6C1-02BF-C963-7460-D820C7DA0821}"/>
              </a:ext>
            </a:extLst>
          </p:cNvPr>
          <p:cNvPicPr>
            <a:picLocks noChangeAspect="1"/>
          </p:cNvPicPr>
          <p:nvPr/>
        </p:nvPicPr>
        <p:blipFill>
          <a:blip r:embed="rId4">
            <a:duotone>
              <a:schemeClr val="accent1">
                <a:shade val="45000"/>
                <a:satMod val="135000"/>
              </a:schemeClr>
              <a:prstClr val="white"/>
            </a:duotone>
          </a:blip>
          <a:stretch>
            <a:fillRect/>
          </a:stretch>
        </p:blipFill>
        <p:spPr>
          <a:xfrm>
            <a:off x="5585560" y="2695765"/>
            <a:ext cx="1384358" cy="1384358"/>
          </a:xfrm>
          <a:prstGeom prst="rect">
            <a:avLst/>
          </a:prstGeom>
        </p:spPr>
      </p:pic>
      <p:pic>
        <p:nvPicPr>
          <p:cNvPr id="45" name="Imagen 44" descr="Imagen en blanco y negro&#10;&#10;Descripción generada automáticamente con confianza baja">
            <a:extLst>
              <a:ext uri="{FF2B5EF4-FFF2-40B4-BE49-F238E27FC236}">
                <a16:creationId xmlns:a16="http://schemas.microsoft.com/office/drawing/2014/main" id="{BD110EEB-9838-3FD8-ED83-67687790F959}"/>
              </a:ext>
            </a:extLst>
          </p:cNvPr>
          <p:cNvPicPr>
            <a:picLocks noChangeAspect="1"/>
          </p:cNvPicPr>
          <p:nvPr/>
        </p:nvPicPr>
        <p:blipFill>
          <a:blip r:embed="rId4">
            <a:lum bright="70000" contrast="-70000"/>
          </a:blip>
          <a:stretch>
            <a:fillRect/>
          </a:stretch>
        </p:blipFill>
        <p:spPr>
          <a:xfrm>
            <a:off x="7640578" y="2522717"/>
            <a:ext cx="1384358" cy="1384358"/>
          </a:xfrm>
          <a:prstGeom prst="rect">
            <a:avLst/>
          </a:prstGeom>
        </p:spPr>
      </p:pic>
      <p:pic>
        <p:nvPicPr>
          <p:cNvPr id="46" name="Imagen 45" descr="Imagen en blanco y negro&#10;&#10;Descripción generada automáticamente con confianza baja">
            <a:extLst>
              <a:ext uri="{FF2B5EF4-FFF2-40B4-BE49-F238E27FC236}">
                <a16:creationId xmlns:a16="http://schemas.microsoft.com/office/drawing/2014/main" id="{E5729FE3-E9AF-5186-4FAB-668F7CD58C3C}"/>
              </a:ext>
            </a:extLst>
          </p:cNvPr>
          <p:cNvPicPr>
            <a:picLocks noChangeAspect="1"/>
          </p:cNvPicPr>
          <p:nvPr/>
        </p:nvPicPr>
        <p:blipFill>
          <a:blip r:embed="rId4">
            <a:lum bright="70000" contrast="-70000"/>
          </a:blip>
          <a:stretch>
            <a:fillRect/>
          </a:stretch>
        </p:blipFill>
        <p:spPr>
          <a:xfrm>
            <a:off x="9747982" y="2331039"/>
            <a:ext cx="1384358" cy="1384358"/>
          </a:xfrm>
          <a:prstGeom prst="rect">
            <a:avLst/>
          </a:prstGeom>
        </p:spPr>
      </p:pic>
      <p:sp>
        <p:nvSpPr>
          <p:cNvPr id="47" name="CuadroTexto 46">
            <a:extLst>
              <a:ext uri="{FF2B5EF4-FFF2-40B4-BE49-F238E27FC236}">
                <a16:creationId xmlns:a16="http://schemas.microsoft.com/office/drawing/2014/main" id="{61960957-678F-CAE7-64F6-43DF59865FA2}"/>
              </a:ext>
            </a:extLst>
          </p:cNvPr>
          <p:cNvSpPr txBox="1"/>
          <p:nvPr/>
        </p:nvSpPr>
        <p:spPr>
          <a:xfrm>
            <a:off x="1785515" y="3537743"/>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1</a:t>
            </a:r>
            <a:endParaRPr lang="es-AR" sz="1200" dirty="0">
              <a:solidFill>
                <a:schemeClr val="bg1"/>
              </a:solidFill>
              <a:latin typeface="Arial Black" panose="020B0A04020102020204" pitchFamily="34" charset="0"/>
            </a:endParaRPr>
          </a:p>
        </p:txBody>
      </p:sp>
      <p:sp>
        <p:nvSpPr>
          <p:cNvPr id="48" name="CuadroTexto 47">
            <a:extLst>
              <a:ext uri="{FF2B5EF4-FFF2-40B4-BE49-F238E27FC236}">
                <a16:creationId xmlns:a16="http://schemas.microsoft.com/office/drawing/2014/main" id="{E89179A7-8171-259B-6385-7D6A44C48AC3}"/>
              </a:ext>
            </a:extLst>
          </p:cNvPr>
          <p:cNvSpPr txBox="1"/>
          <p:nvPr/>
        </p:nvSpPr>
        <p:spPr>
          <a:xfrm>
            <a:off x="3867156" y="3320959"/>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2</a:t>
            </a:r>
            <a:endParaRPr lang="es-AR" sz="1200" dirty="0">
              <a:solidFill>
                <a:schemeClr val="bg1"/>
              </a:solidFill>
              <a:latin typeface="Arial Black" panose="020B0A04020102020204" pitchFamily="34" charset="0"/>
            </a:endParaRPr>
          </a:p>
        </p:txBody>
      </p:sp>
      <p:sp>
        <p:nvSpPr>
          <p:cNvPr id="49" name="CuadroTexto 48">
            <a:extLst>
              <a:ext uri="{FF2B5EF4-FFF2-40B4-BE49-F238E27FC236}">
                <a16:creationId xmlns:a16="http://schemas.microsoft.com/office/drawing/2014/main" id="{EA42DB30-649B-EA19-BF0D-5AD633558514}"/>
              </a:ext>
            </a:extLst>
          </p:cNvPr>
          <p:cNvSpPr txBox="1"/>
          <p:nvPr/>
        </p:nvSpPr>
        <p:spPr>
          <a:xfrm>
            <a:off x="5950742" y="3177127"/>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3</a:t>
            </a:r>
            <a:endParaRPr lang="es-AR" sz="1200" dirty="0">
              <a:solidFill>
                <a:schemeClr val="bg1"/>
              </a:solidFill>
              <a:latin typeface="Arial Black" panose="020B0A04020102020204" pitchFamily="34" charset="0"/>
            </a:endParaRPr>
          </a:p>
        </p:txBody>
      </p:sp>
      <p:sp>
        <p:nvSpPr>
          <p:cNvPr id="50" name="CuadroTexto 49">
            <a:extLst>
              <a:ext uri="{FF2B5EF4-FFF2-40B4-BE49-F238E27FC236}">
                <a16:creationId xmlns:a16="http://schemas.microsoft.com/office/drawing/2014/main" id="{36A1E251-B6E3-0F64-BD59-B54B84EF0000}"/>
              </a:ext>
            </a:extLst>
          </p:cNvPr>
          <p:cNvSpPr txBox="1"/>
          <p:nvPr/>
        </p:nvSpPr>
        <p:spPr>
          <a:xfrm>
            <a:off x="7995812" y="3018612"/>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sp>
        <p:nvSpPr>
          <p:cNvPr id="51" name="CuadroTexto 50">
            <a:extLst>
              <a:ext uri="{FF2B5EF4-FFF2-40B4-BE49-F238E27FC236}">
                <a16:creationId xmlns:a16="http://schemas.microsoft.com/office/drawing/2014/main" id="{15F68EAD-F43A-A3D7-90A9-3D541090820D}"/>
              </a:ext>
            </a:extLst>
          </p:cNvPr>
          <p:cNvSpPr txBox="1"/>
          <p:nvPr/>
        </p:nvSpPr>
        <p:spPr>
          <a:xfrm>
            <a:off x="10114952" y="2817786"/>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5</a:t>
            </a:r>
            <a:endParaRPr lang="es-AR"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92097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38F564-1B9C-6E68-417C-07B587F1A408}"/>
              </a:ext>
            </a:extLst>
          </p:cNvPr>
          <p:cNvSpPr>
            <a:spLocks noGrp="1"/>
          </p:cNvSpPr>
          <p:nvPr>
            <p:ph type="title"/>
          </p:nvPr>
        </p:nvSpPr>
        <p:spPr/>
        <p:txBody>
          <a:bodyPr/>
          <a:lstStyle/>
          <a:p>
            <a:endParaRPr lang="es-AR"/>
          </a:p>
        </p:txBody>
      </p:sp>
      <p:sp>
        <p:nvSpPr>
          <p:cNvPr id="3" name="Marcador de pie de página 2">
            <a:extLst>
              <a:ext uri="{FF2B5EF4-FFF2-40B4-BE49-F238E27FC236}">
                <a16:creationId xmlns:a16="http://schemas.microsoft.com/office/drawing/2014/main" id="{46807E3C-C216-5AF9-9E00-7768F21B7DED}"/>
              </a:ext>
            </a:extLst>
          </p:cNvPr>
          <p:cNvSpPr>
            <a:spLocks noGrp="1"/>
          </p:cNvSpPr>
          <p:nvPr>
            <p:ph type="ftr" sz="quarter" idx="10"/>
          </p:nvPr>
        </p:nvSpPr>
        <p:spPr/>
        <p:txBody>
          <a:bodyPr/>
          <a:lstStyle/>
          <a:p>
            <a:r>
              <a:rPr lang="es-ES"/>
              <a:t>Copyright © 2020 Accenture. All rights reserved.</a:t>
            </a:r>
          </a:p>
        </p:txBody>
      </p:sp>
      <p:sp>
        <p:nvSpPr>
          <p:cNvPr id="4" name="Marcador de número de diapositiva 3">
            <a:extLst>
              <a:ext uri="{FF2B5EF4-FFF2-40B4-BE49-F238E27FC236}">
                <a16:creationId xmlns:a16="http://schemas.microsoft.com/office/drawing/2014/main" id="{59A7641E-2973-729F-8E55-7890C28CEE03}"/>
              </a:ext>
            </a:extLst>
          </p:cNvPr>
          <p:cNvSpPr>
            <a:spLocks noGrp="1"/>
          </p:cNvSpPr>
          <p:nvPr>
            <p:ph type="sldNum" sz="quarter" idx="11"/>
          </p:nvPr>
        </p:nvSpPr>
        <p:spPr/>
        <p:txBody>
          <a:bodyPr/>
          <a:lstStyle/>
          <a:p>
            <a:fld id="{7525EB02-B4A4-4F85-A0C3-E9FE533AE184}" type="slidenum">
              <a:rPr lang="es-AR" smtClean="0"/>
              <a:pPr/>
              <a:t>5</a:t>
            </a:fld>
            <a:endParaRPr lang="es-AR"/>
          </a:p>
        </p:txBody>
      </p:sp>
      <p:pic>
        <p:nvPicPr>
          <p:cNvPr id="6" name="Imagen 5">
            <a:extLst>
              <a:ext uri="{FF2B5EF4-FFF2-40B4-BE49-F238E27FC236}">
                <a16:creationId xmlns:a16="http://schemas.microsoft.com/office/drawing/2014/main" id="{DFB55081-2FC0-FA19-AAE4-FCCB96CCB8DF}"/>
              </a:ext>
            </a:extLst>
          </p:cNvPr>
          <p:cNvPicPr>
            <a:picLocks noChangeAspect="1"/>
          </p:cNvPicPr>
          <p:nvPr/>
        </p:nvPicPr>
        <p:blipFill>
          <a:blip r:embed="rId2"/>
          <a:stretch>
            <a:fillRect/>
          </a:stretch>
        </p:blipFill>
        <p:spPr>
          <a:xfrm>
            <a:off x="1" y="0"/>
            <a:ext cx="12185654" cy="6857999"/>
          </a:xfrm>
          <a:prstGeom prst="rect">
            <a:avLst/>
          </a:prstGeom>
        </p:spPr>
      </p:pic>
    </p:spTree>
    <p:extLst>
      <p:ext uri="{BB962C8B-B14F-4D97-AF65-F5344CB8AC3E}">
        <p14:creationId xmlns:p14="http://schemas.microsoft.com/office/powerpoint/2010/main" val="413848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44995-2390-FFD7-0FDE-547466F0BE57}"/>
              </a:ext>
            </a:extLst>
          </p:cNvPr>
          <p:cNvSpPr>
            <a:spLocks noGrp="1"/>
          </p:cNvSpPr>
          <p:nvPr>
            <p:ph type="title"/>
          </p:nvPr>
        </p:nvSpPr>
        <p:spPr/>
        <p:txBody>
          <a:bodyPr/>
          <a:lstStyle/>
          <a:p>
            <a:endParaRPr lang="es-AR"/>
          </a:p>
        </p:txBody>
      </p:sp>
      <p:sp>
        <p:nvSpPr>
          <p:cNvPr id="3" name="Marcador de pie de página 2">
            <a:extLst>
              <a:ext uri="{FF2B5EF4-FFF2-40B4-BE49-F238E27FC236}">
                <a16:creationId xmlns:a16="http://schemas.microsoft.com/office/drawing/2014/main" id="{ADA7419F-322E-49C7-5376-906014A3C109}"/>
              </a:ext>
            </a:extLst>
          </p:cNvPr>
          <p:cNvSpPr>
            <a:spLocks noGrp="1"/>
          </p:cNvSpPr>
          <p:nvPr>
            <p:ph type="ftr" sz="quarter" idx="10"/>
          </p:nvPr>
        </p:nvSpPr>
        <p:spPr/>
        <p:txBody>
          <a:bodyPr/>
          <a:lstStyle/>
          <a:p>
            <a:r>
              <a:rPr lang="es-ES"/>
              <a:t>Copyright © 2020 Accenture. All rights reserved.</a:t>
            </a:r>
          </a:p>
        </p:txBody>
      </p:sp>
      <p:sp>
        <p:nvSpPr>
          <p:cNvPr id="4" name="Marcador de número de diapositiva 3">
            <a:extLst>
              <a:ext uri="{FF2B5EF4-FFF2-40B4-BE49-F238E27FC236}">
                <a16:creationId xmlns:a16="http://schemas.microsoft.com/office/drawing/2014/main" id="{7414E7F3-EA12-EB1B-5B13-EBF8755C5010}"/>
              </a:ext>
            </a:extLst>
          </p:cNvPr>
          <p:cNvSpPr>
            <a:spLocks noGrp="1"/>
          </p:cNvSpPr>
          <p:nvPr>
            <p:ph type="sldNum" sz="quarter" idx="11"/>
          </p:nvPr>
        </p:nvSpPr>
        <p:spPr/>
        <p:txBody>
          <a:bodyPr/>
          <a:lstStyle/>
          <a:p>
            <a:fld id="{7525EB02-B4A4-4F85-A0C3-E9FE533AE184}" type="slidenum">
              <a:rPr lang="es-AR" smtClean="0"/>
              <a:pPr/>
              <a:t>6</a:t>
            </a:fld>
            <a:endParaRPr lang="es-AR"/>
          </a:p>
        </p:txBody>
      </p:sp>
      <p:pic>
        <p:nvPicPr>
          <p:cNvPr id="6" name="Imagen 5">
            <a:extLst>
              <a:ext uri="{FF2B5EF4-FFF2-40B4-BE49-F238E27FC236}">
                <a16:creationId xmlns:a16="http://schemas.microsoft.com/office/drawing/2014/main" id="{574569A2-30B4-7EA1-0F83-8703B9845E64}"/>
              </a:ext>
            </a:extLst>
          </p:cNvPr>
          <p:cNvPicPr>
            <a:picLocks noChangeAspect="1"/>
          </p:cNvPicPr>
          <p:nvPr/>
        </p:nvPicPr>
        <p:blipFill>
          <a:blip r:embed="rId2"/>
          <a:stretch>
            <a:fillRect/>
          </a:stretch>
        </p:blipFill>
        <p:spPr>
          <a:xfrm>
            <a:off x="1" y="0"/>
            <a:ext cx="12192000" cy="6858000"/>
          </a:xfrm>
          <a:prstGeom prst="rect">
            <a:avLst/>
          </a:prstGeom>
        </p:spPr>
      </p:pic>
      <p:sp>
        <p:nvSpPr>
          <p:cNvPr id="8" name="Rectángulo: esquinas redondeadas 7">
            <a:extLst>
              <a:ext uri="{FF2B5EF4-FFF2-40B4-BE49-F238E27FC236}">
                <a16:creationId xmlns:a16="http://schemas.microsoft.com/office/drawing/2014/main" id="{4526F07D-594A-82BE-BE75-CD1CCD31D0E6}"/>
              </a:ext>
            </a:extLst>
          </p:cNvPr>
          <p:cNvSpPr/>
          <p:nvPr/>
        </p:nvSpPr>
        <p:spPr>
          <a:xfrm>
            <a:off x="5685577" y="144855"/>
            <a:ext cx="6174463" cy="1204111"/>
          </a:xfrm>
          <a:prstGeom prst="roundRect">
            <a:avLst/>
          </a:prstGeom>
          <a:noFill/>
          <a:ln w="571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161997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solidFill>
                <a:schemeClr val="bg1">
                  <a:lumMod val="75000"/>
                </a:schemeClr>
              </a:solidFill>
            </a:ln>
            <a:effectLst/>
          </p:spPr>
          <p:txBody>
            <a:bodyPr wrap="none" anchor="ctr"/>
            <a:lstStyle/>
            <a:p>
              <a:pPr algn="ctr">
                <a:defRPr/>
              </a:pPr>
              <a:r>
                <a:rPr lang="es-AR" sz="1800" dirty="0">
                  <a:solidFill>
                    <a:srgbClr val="7F7F7F"/>
                  </a:solidFill>
                  <a:effectLst/>
                  <a:latin typeface="Arial Black" panose="020B0A04020102020204" pitchFamily="34" charset="0"/>
                </a:rPr>
                <a:t>Contexto &amp; Objetivo</a:t>
              </a:r>
              <a:endParaRPr lang="es-AR" dirty="0">
                <a:solidFill>
                  <a:srgbClr val="7F7F7F"/>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3B33AF"/>
            </a:solidFill>
            <a:ln>
              <a:noFill/>
            </a:ln>
            <a:effectLst/>
          </p:spPr>
          <p:txBody>
            <a:bodyPr wrap="none" anchor="ctr"/>
            <a:lstStyle/>
            <a:p>
              <a:pPr algn="ctr"/>
              <a:r>
                <a:rPr lang="es-AR" dirty="0">
                  <a:solidFill>
                    <a:schemeClr val="bg1"/>
                  </a:solidFill>
                  <a:latin typeface="Arial Black" panose="020B0A04020102020204" pitchFamily="34" charset="0"/>
                </a:rPr>
                <a:t>Resumen del Proyecto</a:t>
              </a:r>
              <a:endParaRPr lang="es-AR" dirty="0">
                <a:solidFill>
                  <a:schemeClr val="bg1"/>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3B33AF"/>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fontAlgn="base">
                <a:lnSpc>
                  <a:spcPts val="1400"/>
                </a:lnSpc>
                <a:buClr>
                  <a:srgbClr val="FFFFFF"/>
                </a:buClr>
                <a:defRPr/>
              </a:pPr>
              <a:r>
                <a:rPr lang="es-AR" sz="1600" dirty="0">
                  <a:solidFill>
                    <a:schemeClr val="tx1">
                      <a:lumMod val="50000"/>
                      <a:lumOff val="50000"/>
                    </a:schemeClr>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DEMO</a:t>
              </a:r>
              <a:endParaRPr lang="es-AR" dirty="0">
                <a:solidFill>
                  <a:schemeClr val="tx1">
                    <a:lumMod val="50000"/>
                    <a:lumOff val="50000"/>
                  </a:schemeClr>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134000" y="3025749"/>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tx1">
                    <a:lumMod val="50000"/>
                    <a:lumOff val="50000"/>
                  </a:schemeClr>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tx1">
                    <a:lumMod val="50000"/>
                    <a:lumOff val="50000"/>
                  </a:schemeClr>
                </a:solidFill>
                <a:latin typeface="Arial Black" panose="020B0A04020102020204" pitchFamily="34" charset="0"/>
              </a:rPr>
              <a:t>Construcción de App &amp;Web</a:t>
            </a:r>
          </a:p>
        </p:txBody>
      </p:sp>
    </p:spTree>
    <p:extLst>
      <p:ext uri="{BB962C8B-B14F-4D97-AF65-F5344CB8AC3E}">
        <p14:creationId xmlns:p14="http://schemas.microsoft.com/office/powerpoint/2010/main" val="3326078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2FF7524A-C51C-F40B-E292-A879A281F04D}"/>
              </a:ext>
            </a:extLst>
          </p:cNvPr>
          <p:cNvSpPr/>
          <p:nvPr/>
        </p:nvSpPr>
        <p:spPr>
          <a:xfrm rot="10800000">
            <a:off x="8134145" y="1331020"/>
            <a:ext cx="2038697" cy="5517686"/>
          </a:xfrm>
          <a:prstGeom prst="rect">
            <a:avLst/>
          </a:prstGeom>
          <a:solidFill>
            <a:srgbClr val="152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a:ln>
                <a:noFill/>
              </a:ln>
              <a:solidFill>
                <a:prstClr val="white"/>
              </a:solidFill>
              <a:effectLst/>
              <a:uLnTx/>
              <a:uFillTx/>
              <a:latin typeface="Fira Sans SemiBold" panose="020B0603050000020004" pitchFamily="34" charset="0"/>
              <a:ea typeface="+mn-ea"/>
              <a:cs typeface="+mn-cs"/>
            </a:endParaRPr>
          </a:p>
        </p:txBody>
      </p:sp>
      <p:sp>
        <p:nvSpPr>
          <p:cNvPr id="7" name="Rectangle 6">
            <a:extLst>
              <a:ext uri="{FF2B5EF4-FFF2-40B4-BE49-F238E27FC236}">
                <a16:creationId xmlns:a16="http://schemas.microsoft.com/office/drawing/2014/main" id="{C14560E7-99E8-4076-9B44-32E2BB3CCA3F}"/>
              </a:ext>
            </a:extLst>
          </p:cNvPr>
          <p:cNvSpPr/>
          <p:nvPr/>
        </p:nvSpPr>
        <p:spPr>
          <a:xfrm rot="10800000">
            <a:off x="10163570" y="1331020"/>
            <a:ext cx="2038697" cy="5517686"/>
          </a:xfrm>
          <a:prstGeom prst="rect">
            <a:avLst/>
          </a:prstGeom>
          <a:solidFill>
            <a:srgbClr val="1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a:ln>
                <a:noFill/>
              </a:ln>
              <a:solidFill>
                <a:prstClr val="white"/>
              </a:solidFill>
              <a:effectLst/>
              <a:uLnTx/>
              <a:uFillTx/>
              <a:latin typeface="Fira Sans SemiBold" panose="020B0603050000020004" pitchFamily="34" charset="0"/>
              <a:ea typeface="+mn-ea"/>
              <a:cs typeface="+mn-cs"/>
            </a:endParaRPr>
          </a:p>
        </p:txBody>
      </p:sp>
      <p:sp>
        <p:nvSpPr>
          <p:cNvPr id="69" name="Rectangle 68">
            <a:extLst>
              <a:ext uri="{FF2B5EF4-FFF2-40B4-BE49-F238E27FC236}">
                <a16:creationId xmlns:a16="http://schemas.microsoft.com/office/drawing/2014/main" id="{7C7AF01C-61F0-F253-36BA-6D07D54F6FC5}"/>
              </a:ext>
            </a:extLst>
          </p:cNvPr>
          <p:cNvSpPr/>
          <p:nvPr/>
        </p:nvSpPr>
        <p:spPr>
          <a:xfrm rot="10800000">
            <a:off x="6098547" y="1331020"/>
            <a:ext cx="2038697" cy="5517686"/>
          </a:xfrm>
          <a:prstGeom prst="rect">
            <a:avLst/>
          </a:prstGeom>
          <a:solidFill>
            <a:srgbClr val="365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a:ln>
                <a:noFill/>
              </a:ln>
              <a:solidFill>
                <a:prstClr val="white"/>
              </a:solidFill>
              <a:effectLst/>
              <a:uLnTx/>
              <a:uFillTx/>
              <a:latin typeface="Fira Sans SemiBold" panose="020B0603050000020004" pitchFamily="34" charset="0"/>
              <a:ea typeface="+mn-ea"/>
              <a:cs typeface="+mn-cs"/>
            </a:endParaRPr>
          </a:p>
        </p:txBody>
      </p:sp>
      <p:sp>
        <p:nvSpPr>
          <p:cNvPr id="70" name="Rectangle 69">
            <a:extLst>
              <a:ext uri="{FF2B5EF4-FFF2-40B4-BE49-F238E27FC236}">
                <a16:creationId xmlns:a16="http://schemas.microsoft.com/office/drawing/2014/main" id="{3016EA1A-EB88-2D12-B141-D1648101BABD}"/>
              </a:ext>
            </a:extLst>
          </p:cNvPr>
          <p:cNvSpPr/>
          <p:nvPr/>
        </p:nvSpPr>
        <p:spPr>
          <a:xfrm rot="10800000">
            <a:off x="4074010" y="1331020"/>
            <a:ext cx="2038697" cy="5517686"/>
          </a:xfrm>
          <a:prstGeom prst="rect">
            <a:avLst/>
          </a:prstGeom>
          <a:solidFill>
            <a:srgbClr val="0CB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white"/>
              </a:solidFill>
              <a:effectLst/>
              <a:uLnTx/>
              <a:uFillTx/>
              <a:latin typeface="Fira Sans SemiBold" panose="020B0603050000020004" pitchFamily="34" charset="0"/>
              <a:ea typeface="+mn-ea"/>
              <a:cs typeface="+mn-cs"/>
            </a:endParaRPr>
          </a:p>
        </p:txBody>
      </p:sp>
      <p:sp>
        <p:nvSpPr>
          <p:cNvPr id="71" name="Rectangle 70">
            <a:extLst>
              <a:ext uri="{FF2B5EF4-FFF2-40B4-BE49-F238E27FC236}">
                <a16:creationId xmlns:a16="http://schemas.microsoft.com/office/drawing/2014/main" id="{5B6E62B4-A3BD-F0A8-CDA6-F57F06B288F3}"/>
              </a:ext>
            </a:extLst>
          </p:cNvPr>
          <p:cNvSpPr/>
          <p:nvPr/>
        </p:nvSpPr>
        <p:spPr>
          <a:xfrm rot="10800000">
            <a:off x="2045865" y="1331020"/>
            <a:ext cx="2038697" cy="5517686"/>
          </a:xfrm>
          <a:prstGeom prst="rect">
            <a:avLst/>
          </a:prstGeom>
          <a:solidFill>
            <a:srgbClr val="289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a:ln>
                <a:noFill/>
              </a:ln>
              <a:solidFill>
                <a:prstClr val="white"/>
              </a:solidFill>
              <a:effectLst/>
              <a:uLnTx/>
              <a:uFillTx/>
              <a:latin typeface="Fira Sans SemiBold" panose="020B0603050000020004" pitchFamily="34" charset="0"/>
              <a:ea typeface="+mn-ea"/>
              <a:cs typeface="+mn-cs"/>
            </a:endParaRPr>
          </a:p>
        </p:txBody>
      </p:sp>
      <p:sp>
        <p:nvSpPr>
          <p:cNvPr id="72" name="Rectangle 71">
            <a:extLst>
              <a:ext uri="{FF2B5EF4-FFF2-40B4-BE49-F238E27FC236}">
                <a16:creationId xmlns:a16="http://schemas.microsoft.com/office/drawing/2014/main" id="{FF2F34BD-1A0D-D866-E215-406E4AABB0EC}"/>
              </a:ext>
            </a:extLst>
          </p:cNvPr>
          <p:cNvSpPr/>
          <p:nvPr/>
        </p:nvSpPr>
        <p:spPr>
          <a:xfrm rot="10800000">
            <a:off x="10267" y="1331020"/>
            <a:ext cx="2038697" cy="5517686"/>
          </a:xfrm>
          <a:prstGeom prst="rect">
            <a:avLst/>
          </a:prstGeom>
          <a:solidFill>
            <a:srgbClr val="8EC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a:ln>
                <a:noFill/>
              </a:ln>
              <a:solidFill>
                <a:srgbClr val="639DF1"/>
              </a:solidFill>
              <a:effectLst/>
              <a:uLnTx/>
              <a:uFillTx/>
              <a:latin typeface="Fira Sans SemiBold" panose="020B0603050000020004" pitchFamily="34" charset="0"/>
              <a:ea typeface="+mn-ea"/>
              <a:cs typeface="+mn-cs"/>
            </a:endParaRPr>
          </a:p>
        </p:txBody>
      </p:sp>
      <p:sp>
        <p:nvSpPr>
          <p:cNvPr id="4" name="Date Placeholder 3">
            <a:extLst>
              <a:ext uri="{FF2B5EF4-FFF2-40B4-BE49-F238E27FC236}">
                <a16:creationId xmlns:a16="http://schemas.microsoft.com/office/drawing/2014/main" id="{29CAF9B0-91A7-439F-9DCE-96122ABC9D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srgbClr val="000000"/>
                </a:solidFill>
                <a:effectLst/>
                <a:uLnTx/>
                <a:uFillTx/>
                <a:latin typeface="Graphik"/>
                <a:ea typeface="+mn-ea"/>
                <a:cs typeface="+mn-cs"/>
              </a:rPr>
              <a:t> </a:t>
            </a:r>
          </a:p>
        </p:txBody>
      </p:sp>
      <p:sp>
        <p:nvSpPr>
          <p:cNvPr id="5" name="Slide Number Placeholder 4">
            <a:extLst>
              <a:ext uri="{FF2B5EF4-FFF2-40B4-BE49-F238E27FC236}">
                <a16:creationId xmlns:a16="http://schemas.microsoft.com/office/drawing/2014/main" id="{26AF5E3F-B5BB-4115-AFE9-47C9714C111B}"/>
              </a:ext>
            </a:extLst>
          </p:cNvPr>
          <p:cNvSpPr>
            <a:spLocks noGrp="1"/>
          </p:cNvSpPr>
          <p:nvPr>
            <p:ph type="sldNum" sz="quarter" idx="12"/>
          </p:nvPr>
        </p:nvSpPr>
        <p:spPr>
          <a:xfrm>
            <a:off x="11624308" y="6477001"/>
            <a:ext cx="381001" cy="20784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CD5F0E-B9EB-49C3-BF1F-85626517F6ED}" type="slidenum">
              <a:rPr kumimoji="0" lang="es-AR" sz="800" b="0" i="0" u="none" strike="noStrike" kern="1200" cap="none" spc="0" normalizeH="0" baseline="0" noProof="0" smtClean="0">
                <a:ln>
                  <a:noFill/>
                </a:ln>
                <a:no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s-AR" sz="800" b="0" i="0" u="none" strike="noStrike" kern="1200" cap="none" spc="0" normalizeH="0" baseline="0" noProof="0">
              <a:ln>
                <a:noFill/>
              </a:ln>
              <a:noFill/>
              <a:effectLst/>
              <a:uLnTx/>
              <a:uFillTx/>
              <a:latin typeface="Graphik"/>
              <a:ea typeface="+mn-ea"/>
              <a:cs typeface="+mn-cs"/>
            </a:endParaRPr>
          </a:p>
        </p:txBody>
      </p:sp>
      <p:sp>
        <p:nvSpPr>
          <p:cNvPr id="8" name="Text Placeholder 1">
            <a:extLst>
              <a:ext uri="{FF2B5EF4-FFF2-40B4-BE49-F238E27FC236}">
                <a16:creationId xmlns:a16="http://schemas.microsoft.com/office/drawing/2014/main" id="{5E41F101-764D-4A1F-AB33-9DC08818042B}"/>
              </a:ext>
            </a:extLst>
          </p:cNvPr>
          <p:cNvSpPr txBox="1">
            <a:spLocks/>
          </p:cNvSpPr>
          <p:nvPr/>
        </p:nvSpPr>
        <p:spPr>
          <a:xfrm>
            <a:off x="360889" y="262729"/>
            <a:ext cx="10851209" cy="504825"/>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600"/>
              </a:spcAft>
              <a:buFont typeface="Arial" panose="020B0604020202020204" pitchFamily="34" charset="0"/>
              <a:buNone/>
              <a:defRPr sz="2000" b="0" kern="1200">
                <a:solidFill>
                  <a:schemeClr val="tx1"/>
                </a:solidFill>
                <a:latin typeface="+mn-lt"/>
                <a:ea typeface="+mn-ea"/>
                <a:cs typeface="+mn-cs"/>
              </a:defRPr>
            </a:lvl1pPr>
            <a:lvl2pPr marL="180000" indent="-180000" algn="l" defTabSz="228600" rtl="0" eaLnBrk="1" latinLnBrk="0" hangingPunct="1">
              <a:lnSpc>
                <a:spcPct val="100000"/>
              </a:lnSpc>
              <a:spcBef>
                <a:spcPts val="0"/>
              </a:spcBef>
              <a:spcAft>
                <a:spcPts val="600"/>
              </a:spcAft>
              <a:buClrTx/>
              <a:buFont typeface="Arial" panose="020B0604020202020204" pitchFamily="34" charset="0"/>
              <a:buChar char="•"/>
              <a:defRPr sz="1400" kern="1200">
                <a:solidFill>
                  <a:schemeClr val="tx1"/>
                </a:solidFill>
                <a:latin typeface="+mn-lt"/>
                <a:ea typeface="+mn-ea"/>
                <a:cs typeface="+mn-cs"/>
              </a:defRPr>
            </a:lvl2pPr>
            <a:lvl3pPr marL="360000" indent="-180000" algn="l" defTabSz="228600" rtl="0" eaLnBrk="1" latinLnBrk="0" hangingPunct="1">
              <a:lnSpc>
                <a:spcPct val="100000"/>
              </a:lnSpc>
              <a:spcBef>
                <a:spcPts val="0"/>
              </a:spcBef>
              <a:spcAft>
                <a:spcPts val="600"/>
              </a:spcAft>
              <a:buFont typeface="System Font"/>
              <a:buChar char="–"/>
              <a:defRPr sz="1400" kern="1200">
                <a:solidFill>
                  <a:schemeClr val="tx1"/>
                </a:solidFill>
                <a:latin typeface="+mn-lt"/>
                <a:ea typeface="+mn-ea"/>
                <a:cs typeface="+mn-cs"/>
              </a:defRPr>
            </a:lvl3pPr>
            <a:lvl4pPr marL="540000" indent="-180000" algn="l" defTabSz="228600"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720000" indent="-180000" algn="l" defTabSz="228600" rtl="0" eaLnBrk="1" latinLnBrk="0" hangingPunct="1">
              <a:lnSpc>
                <a:spcPct val="100000"/>
              </a:lnSpc>
              <a:spcBef>
                <a:spcPts val="0"/>
              </a:spcBef>
              <a:spcAft>
                <a:spcPts val="600"/>
              </a:spcAft>
              <a:buFont typeface="System Font"/>
              <a:buChar char="–"/>
              <a:defRPr sz="14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914400" rtl="0" eaLnBrk="1" fontAlgn="auto" latinLnBrk="0" hangingPunct="1">
              <a:lnSpc>
                <a:spcPct val="80000"/>
              </a:lnSpc>
              <a:spcBef>
                <a:spcPct val="0"/>
              </a:spcBef>
              <a:spcAft>
                <a:spcPts val="600"/>
              </a:spcAft>
              <a:buClrTx/>
              <a:buSzTx/>
              <a:buFont typeface="Arial" panose="020B0604020202020204" pitchFamily="34" charset="0"/>
              <a:buNone/>
              <a:tabLst/>
              <a:defRPr/>
            </a:pPr>
            <a:r>
              <a:rPr lang="es-AR" sz="1800" b="1" dirty="0">
                <a:gradFill flip="none" rotWithShape="1">
                  <a:gsLst>
                    <a:gs pos="0">
                      <a:srgbClr val="0396D8"/>
                    </a:gs>
                    <a:gs pos="100000">
                      <a:schemeClr val="accent1"/>
                    </a:gs>
                  </a:gsLst>
                  <a:lin ang="0" scaled="1"/>
                  <a:tileRect/>
                </a:gradFill>
                <a:latin typeface="Arial Black" panose="020B0A04020102020204" pitchFamily="34" charset="0"/>
                <a:ea typeface="+mj-ea"/>
                <a:cs typeface="+mj-cs"/>
              </a:rPr>
              <a:t>MÁS DE 3 MESES, 2 PROYECTOS Y VARIAS INICIATIVAS </a:t>
            </a:r>
            <a:r>
              <a:rPr lang="es-AR" sz="1800" b="1" dirty="0">
                <a:latin typeface="Arial Black" panose="020B0A04020102020204" pitchFamily="34" charset="0"/>
                <a:ea typeface="+mj-ea"/>
                <a:cs typeface="+mj-cs"/>
              </a:rPr>
              <a:t>QUE DAN PASO A NUESTRA SOLUCION FINAL….</a:t>
            </a:r>
          </a:p>
        </p:txBody>
      </p:sp>
      <p:sp>
        <p:nvSpPr>
          <p:cNvPr id="9" name="Text Box 14">
            <a:extLst>
              <a:ext uri="{FF2B5EF4-FFF2-40B4-BE49-F238E27FC236}">
                <a16:creationId xmlns:a16="http://schemas.microsoft.com/office/drawing/2014/main" id="{F9DC82AB-C027-4F76-B965-1537F264B9E7}"/>
              </a:ext>
            </a:extLst>
          </p:cNvPr>
          <p:cNvSpPr txBox="1">
            <a:spLocks noChangeArrowheads="1"/>
          </p:cNvSpPr>
          <p:nvPr/>
        </p:nvSpPr>
        <p:spPr bwMode="gray">
          <a:xfrm>
            <a:off x="8286443" y="2649973"/>
            <a:ext cx="1665728" cy="462615"/>
          </a:xfrm>
          <a:prstGeom prst="rect">
            <a:avLst/>
          </a:prstGeom>
          <a:noFill/>
          <a:ln w="12700" algn="ctr">
            <a:noFill/>
            <a:miter lim="800000"/>
            <a:headEnd type="none" w="sm" len="sm"/>
            <a:tailEnd type="none" w="sm" len="sm"/>
          </a:ln>
          <a:effectLst/>
        </p:spPr>
        <p:txBody>
          <a:bodyPr wrap="square" lIns="0" tIns="0" rIns="0" bIns="0" anchor="t">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ct val="90000"/>
              </a:lnSpc>
              <a:spcBef>
                <a:spcPts val="0"/>
              </a:spcBef>
              <a:spcAft>
                <a:spcPts val="600"/>
              </a:spcAft>
              <a:buClr>
                <a:srgbClr val="FFFFFF"/>
              </a:buClr>
              <a:buSzTx/>
              <a:buFont typeface="Wingdings" pitchFamily="2" charset="2"/>
              <a:buNone/>
              <a:tabLst/>
              <a:defRPr/>
            </a:pPr>
            <a:r>
              <a:rPr lang="es-AR" sz="1600" b="1" cap="all" dirty="0">
                <a:solidFill>
                  <a:srgbClr val="FFFFFF"/>
                </a:solidFill>
                <a:latin typeface="Graphik"/>
                <a:ea typeface="Roboto Light" panose="02000000000000000000" pitchFamily="2" charset="0"/>
              </a:rPr>
              <a:t>Marzo 2024</a:t>
            </a:r>
            <a:endParaRPr kumimoji="0" lang="es-AR" sz="16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p:txBody>
      </p:sp>
      <p:sp>
        <p:nvSpPr>
          <p:cNvPr id="11" name="Rectangle 10">
            <a:extLst>
              <a:ext uri="{FF2B5EF4-FFF2-40B4-BE49-F238E27FC236}">
                <a16:creationId xmlns:a16="http://schemas.microsoft.com/office/drawing/2014/main" id="{301E5432-274F-4B70-8438-961B81CFD731}"/>
              </a:ext>
            </a:extLst>
          </p:cNvPr>
          <p:cNvSpPr/>
          <p:nvPr/>
        </p:nvSpPr>
        <p:spPr>
          <a:xfrm>
            <a:off x="299355" y="2649973"/>
            <a:ext cx="1603203" cy="462615"/>
          </a:xfrm>
          <a:prstGeom prst="rect">
            <a:avLst/>
          </a:prstGeom>
          <a:noFill/>
          <a:ln w="12700" algn="ctr">
            <a:noFill/>
            <a:miter lim="800000"/>
            <a:headEnd type="none" w="sm" len="sm"/>
            <a:tailEnd type="none" w="sm" len="sm"/>
          </a:ln>
          <a:effectLst/>
        </p:spPr>
        <p:txBody>
          <a:bodyPr wrap="square" lIns="0" tIns="0" rIns="0" bIns="0" anchor="t">
            <a:noAutofit/>
          </a:bodyPr>
          <a:lstStyle/>
          <a:p>
            <a:pPr marL="0" marR="0" lvl="0" indent="0" algn="ctr" defTabSz="914400" rtl="0" eaLnBrk="1" fontAlgn="base" latinLnBrk="0" hangingPunct="1">
              <a:lnSpc>
                <a:spcPct val="90000"/>
              </a:lnSpc>
              <a:spcBef>
                <a:spcPts val="0"/>
              </a:spcBef>
              <a:spcAft>
                <a:spcPts val="600"/>
              </a:spcAft>
              <a:buClr>
                <a:srgbClr val="FFFFFF"/>
              </a:buClr>
              <a:buSzTx/>
              <a:buFontTx/>
              <a:buNone/>
              <a:tabLst/>
              <a:defRPr/>
            </a:pPr>
            <a:r>
              <a:rPr kumimoji="0" lang="es-AR" sz="16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charset="0"/>
              </a:rPr>
              <a:t>nOVIEMBRE 2023</a:t>
            </a:r>
          </a:p>
        </p:txBody>
      </p:sp>
      <p:grpSp>
        <p:nvGrpSpPr>
          <p:cNvPr id="13" name="Group 12">
            <a:extLst>
              <a:ext uri="{FF2B5EF4-FFF2-40B4-BE49-F238E27FC236}">
                <a16:creationId xmlns:a16="http://schemas.microsoft.com/office/drawing/2014/main" id="{EA12589B-828C-4CAA-8C60-C4B206C5AE2A}"/>
              </a:ext>
            </a:extLst>
          </p:cNvPr>
          <p:cNvGrpSpPr/>
          <p:nvPr/>
        </p:nvGrpSpPr>
        <p:grpSpPr>
          <a:xfrm>
            <a:off x="2739928" y="1661447"/>
            <a:ext cx="799672" cy="903247"/>
            <a:chOff x="4293139" y="2813290"/>
            <a:chExt cx="736927" cy="832376"/>
          </a:xfrm>
          <a:solidFill>
            <a:schemeClr val="bg1"/>
          </a:solidFill>
        </p:grpSpPr>
        <p:sp>
          <p:nvSpPr>
            <p:cNvPr id="14" name="Oval 44">
              <a:extLst>
                <a:ext uri="{FF2B5EF4-FFF2-40B4-BE49-F238E27FC236}">
                  <a16:creationId xmlns:a16="http://schemas.microsoft.com/office/drawing/2014/main" id="{25D0F8F7-291F-4B68-A222-6A5819BD8155}"/>
                </a:ext>
              </a:extLst>
            </p:cNvPr>
            <p:cNvSpPr>
              <a:spLocks noChangeArrowheads="1"/>
            </p:cNvSpPr>
            <p:nvPr/>
          </p:nvSpPr>
          <p:spPr bwMode="auto">
            <a:xfrm>
              <a:off x="4547203" y="3147363"/>
              <a:ext cx="106679" cy="109486"/>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15" name="Freeform 45">
              <a:extLst>
                <a:ext uri="{FF2B5EF4-FFF2-40B4-BE49-F238E27FC236}">
                  <a16:creationId xmlns:a16="http://schemas.microsoft.com/office/drawing/2014/main" id="{22F9FC22-FBE5-45D6-B443-AC7B6F20E9E2}"/>
                </a:ext>
              </a:extLst>
            </p:cNvPr>
            <p:cNvSpPr>
              <a:spLocks/>
            </p:cNvSpPr>
            <p:nvPr/>
          </p:nvSpPr>
          <p:spPr bwMode="auto">
            <a:xfrm>
              <a:off x="4293139" y="3251235"/>
              <a:ext cx="459000" cy="394431"/>
            </a:xfrm>
            <a:custGeom>
              <a:avLst/>
              <a:gdLst>
                <a:gd name="T0" fmla="*/ 131 w 139"/>
                <a:gd name="T1" fmla="*/ 35 h 119"/>
                <a:gd name="T2" fmla="*/ 101 w 139"/>
                <a:gd name="T3" fmla="*/ 31 h 119"/>
                <a:gd name="T4" fmla="*/ 100 w 139"/>
                <a:gd name="T5" fmla="*/ 29 h 119"/>
                <a:gd name="T6" fmla="*/ 109 w 139"/>
                <a:gd name="T7" fmla="*/ 28 h 119"/>
                <a:gd name="T8" fmla="*/ 116 w 139"/>
                <a:gd name="T9" fmla="*/ 12 h 119"/>
                <a:gd name="T10" fmla="*/ 94 w 139"/>
                <a:gd name="T11" fmla="*/ 13 h 119"/>
                <a:gd name="T12" fmla="*/ 87 w 139"/>
                <a:gd name="T13" fmla="*/ 6 h 119"/>
                <a:gd name="T14" fmla="*/ 76 w 139"/>
                <a:gd name="T15" fmla="*/ 3 h 119"/>
                <a:gd name="T16" fmla="*/ 60 w 139"/>
                <a:gd name="T17" fmla="*/ 11 h 119"/>
                <a:gd name="T18" fmla="*/ 47 w 139"/>
                <a:gd name="T19" fmla="*/ 52 h 119"/>
                <a:gd name="T20" fmla="*/ 46 w 139"/>
                <a:gd name="T21" fmla="*/ 54 h 119"/>
                <a:gd name="T22" fmla="*/ 37 w 139"/>
                <a:gd name="T23" fmla="*/ 77 h 119"/>
                <a:gd name="T24" fmla="*/ 10 w 139"/>
                <a:gd name="T25" fmla="*/ 77 h 119"/>
                <a:gd name="T26" fmla="*/ 0 w 139"/>
                <a:gd name="T27" fmla="*/ 86 h 119"/>
                <a:gd name="T28" fmla="*/ 10 w 139"/>
                <a:gd name="T29" fmla="*/ 96 h 119"/>
                <a:gd name="T30" fmla="*/ 44 w 139"/>
                <a:gd name="T31" fmla="*/ 96 h 119"/>
                <a:gd name="T32" fmla="*/ 53 w 139"/>
                <a:gd name="T33" fmla="*/ 90 h 119"/>
                <a:gd name="T34" fmla="*/ 61 w 139"/>
                <a:gd name="T35" fmla="*/ 70 h 119"/>
                <a:gd name="T36" fmla="*/ 66 w 139"/>
                <a:gd name="T37" fmla="*/ 72 h 119"/>
                <a:gd name="T38" fmla="*/ 69 w 139"/>
                <a:gd name="T39" fmla="*/ 72 h 119"/>
                <a:gd name="T40" fmla="*/ 84 w 139"/>
                <a:gd name="T41" fmla="*/ 112 h 119"/>
                <a:gd name="T42" fmla="*/ 93 w 139"/>
                <a:gd name="T43" fmla="*/ 119 h 119"/>
                <a:gd name="T44" fmla="*/ 96 w 139"/>
                <a:gd name="T45" fmla="*/ 118 h 119"/>
                <a:gd name="T46" fmla="*/ 102 w 139"/>
                <a:gd name="T47" fmla="*/ 105 h 119"/>
                <a:gd name="T48" fmla="*/ 84 w 139"/>
                <a:gd name="T49" fmla="*/ 58 h 119"/>
                <a:gd name="T50" fmla="*/ 89 w 139"/>
                <a:gd name="T51" fmla="*/ 43 h 119"/>
                <a:gd name="T52" fmla="*/ 94 w 139"/>
                <a:gd name="T53" fmla="*/ 47 h 119"/>
                <a:gd name="T54" fmla="*/ 129 w 139"/>
                <a:gd name="T55" fmla="*/ 51 h 119"/>
                <a:gd name="T56" fmla="*/ 130 w 139"/>
                <a:gd name="T57" fmla="*/ 52 h 119"/>
                <a:gd name="T58" fmla="*/ 138 w 139"/>
                <a:gd name="T59" fmla="*/ 45 h 119"/>
                <a:gd name="T60" fmla="*/ 131 w 139"/>
                <a:gd name="T61" fmla="*/ 3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119">
                  <a:moveTo>
                    <a:pt x="131" y="35"/>
                  </a:moveTo>
                  <a:cubicBezTo>
                    <a:pt x="101" y="31"/>
                    <a:pt x="101" y="31"/>
                    <a:pt x="101" y="31"/>
                  </a:cubicBezTo>
                  <a:cubicBezTo>
                    <a:pt x="100" y="29"/>
                    <a:pt x="100" y="29"/>
                    <a:pt x="100" y="29"/>
                  </a:cubicBezTo>
                  <a:cubicBezTo>
                    <a:pt x="109" y="28"/>
                    <a:pt x="109" y="28"/>
                    <a:pt x="109" y="28"/>
                  </a:cubicBezTo>
                  <a:cubicBezTo>
                    <a:pt x="116" y="12"/>
                    <a:pt x="116" y="12"/>
                    <a:pt x="116" y="12"/>
                  </a:cubicBezTo>
                  <a:cubicBezTo>
                    <a:pt x="94" y="13"/>
                    <a:pt x="94" y="13"/>
                    <a:pt x="94" y="13"/>
                  </a:cubicBezTo>
                  <a:cubicBezTo>
                    <a:pt x="93" y="10"/>
                    <a:pt x="90" y="7"/>
                    <a:pt x="87" y="6"/>
                  </a:cubicBezTo>
                  <a:cubicBezTo>
                    <a:pt x="76" y="3"/>
                    <a:pt x="76" y="3"/>
                    <a:pt x="76" y="3"/>
                  </a:cubicBezTo>
                  <a:cubicBezTo>
                    <a:pt x="69" y="0"/>
                    <a:pt x="62" y="4"/>
                    <a:pt x="60" y="11"/>
                  </a:cubicBezTo>
                  <a:cubicBezTo>
                    <a:pt x="47" y="52"/>
                    <a:pt x="47" y="52"/>
                    <a:pt x="47" y="52"/>
                  </a:cubicBezTo>
                  <a:cubicBezTo>
                    <a:pt x="46" y="52"/>
                    <a:pt x="46" y="53"/>
                    <a:pt x="46" y="54"/>
                  </a:cubicBezTo>
                  <a:cubicBezTo>
                    <a:pt x="37" y="77"/>
                    <a:pt x="37" y="77"/>
                    <a:pt x="37" y="77"/>
                  </a:cubicBezTo>
                  <a:cubicBezTo>
                    <a:pt x="10" y="77"/>
                    <a:pt x="10" y="77"/>
                    <a:pt x="10" y="77"/>
                  </a:cubicBezTo>
                  <a:cubicBezTo>
                    <a:pt x="5" y="77"/>
                    <a:pt x="0" y="81"/>
                    <a:pt x="0" y="86"/>
                  </a:cubicBezTo>
                  <a:cubicBezTo>
                    <a:pt x="0" y="92"/>
                    <a:pt x="5" y="96"/>
                    <a:pt x="10" y="96"/>
                  </a:cubicBezTo>
                  <a:cubicBezTo>
                    <a:pt x="44" y="96"/>
                    <a:pt x="44" y="96"/>
                    <a:pt x="44" y="96"/>
                  </a:cubicBezTo>
                  <a:cubicBezTo>
                    <a:pt x="48" y="96"/>
                    <a:pt x="51" y="94"/>
                    <a:pt x="53" y="90"/>
                  </a:cubicBezTo>
                  <a:cubicBezTo>
                    <a:pt x="61" y="70"/>
                    <a:pt x="61" y="70"/>
                    <a:pt x="61" y="70"/>
                  </a:cubicBezTo>
                  <a:cubicBezTo>
                    <a:pt x="66" y="72"/>
                    <a:pt x="66" y="72"/>
                    <a:pt x="66" y="72"/>
                  </a:cubicBezTo>
                  <a:cubicBezTo>
                    <a:pt x="67" y="72"/>
                    <a:pt x="68" y="72"/>
                    <a:pt x="69" y="72"/>
                  </a:cubicBezTo>
                  <a:cubicBezTo>
                    <a:pt x="84" y="112"/>
                    <a:pt x="84" y="112"/>
                    <a:pt x="84" y="112"/>
                  </a:cubicBezTo>
                  <a:cubicBezTo>
                    <a:pt x="85" y="116"/>
                    <a:pt x="89" y="119"/>
                    <a:pt x="93" y="119"/>
                  </a:cubicBezTo>
                  <a:cubicBezTo>
                    <a:pt x="94" y="119"/>
                    <a:pt x="95" y="118"/>
                    <a:pt x="96" y="118"/>
                  </a:cubicBezTo>
                  <a:cubicBezTo>
                    <a:pt x="101" y="116"/>
                    <a:pt x="104" y="110"/>
                    <a:pt x="102" y="105"/>
                  </a:cubicBezTo>
                  <a:cubicBezTo>
                    <a:pt x="84" y="58"/>
                    <a:pt x="84" y="58"/>
                    <a:pt x="84" y="58"/>
                  </a:cubicBezTo>
                  <a:cubicBezTo>
                    <a:pt x="89" y="43"/>
                    <a:pt x="89" y="43"/>
                    <a:pt x="89" y="43"/>
                  </a:cubicBezTo>
                  <a:cubicBezTo>
                    <a:pt x="90" y="45"/>
                    <a:pt x="92" y="47"/>
                    <a:pt x="94" y="47"/>
                  </a:cubicBezTo>
                  <a:cubicBezTo>
                    <a:pt x="129" y="51"/>
                    <a:pt x="129" y="51"/>
                    <a:pt x="129" y="51"/>
                  </a:cubicBezTo>
                  <a:cubicBezTo>
                    <a:pt x="129" y="52"/>
                    <a:pt x="130" y="52"/>
                    <a:pt x="130" y="52"/>
                  </a:cubicBezTo>
                  <a:cubicBezTo>
                    <a:pt x="134" y="52"/>
                    <a:pt x="138" y="49"/>
                    <a:pt x="138" y="45"/>
                  </a:cubicBezTo>
                  <a:cubicBezTo>
                    <a:pt x="139" y="40"/>
                    <a:pt x="136" y="36"/>
                    <a:pt x="131" y="3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16" name="Freeform 46">
              <a:extLst>
                <a:ext uri="{FF2B5EF4-FFF2-40B4-BE49-F238E27FC236}">
                  <a16:creationId xmlns:a16="http://schemas.microsoft.com/office/drawing/2014/main" id="{441C3BA4-4EB9-4996-9909-8AD22F193390}"/>
                </a:ext>
              </a:extLst>
            </p:cNvPr>
            <p:cNvSpPr>
              <a:spLocks/>
            </p:cNvSpPr>
            <p:nvPr/>
          </p:nvSpPr>
          <p:spPr bwMode="auto">
            <a:xfrm>
              <a:off x="4729680" y="3287730"/>
              <a:ext cx="39303" cy="51936"/>
            </a:xfrm>
            <a:custGeom>
              <a:avLst/>
              <a:gdLst>
                <a:gd name="T0" fmla="*/ 6 w 12"/>
                <a:gd name="T1" fmla="*/ 0 h 16"/>
                <a:gd name="T2" fmla="*/ 0 w 12"/>
                <a:gd name="T3" fmla="*/ 16 h 16"/>
                <a:gd name="T4" fmla="*/ 4 w 12"/>
                <a:gd name="T5" fmla="*/ 16 h 16"/>
                <a:gd name="T6" fmla="*/ 12 w 12"/>
                <a:gd name="T7" fmla="*/ 8 h 16"/>
                <a:gd name="T8" fmla="*/ 6 w 12"/>
                <a:gd name="T9" fmla="*/ 0 h 16"/>
              </a:gdLst>
              <a:ahLst/>
              <a:cxnLst>
                <a:cxn ang="0">
                  <a:pos x="T0" y="T1"/>
                </a:cxn>
                <a:cxn ang="0">
                  <a:pos x="T2" y="T3"/>
                </a:cxn>
                <a:cxn ang="0">
                  <a:pos x="T4" y="T5"/>
                </a:cxn>
                <a:cxn ang="0">
                  <a:pos x="T6" y="T7"/>
                </a:cxn>
                <a:cxn ang="0">
                  <a:pos x="T8" y="T9"/>
                </a:cxn>
              </a:cxnLst>
              <a:rect l="0" t="0" r="r" b="b"/>
              <a:pathLst>
                <a:path w="12" h="16">
                  <a:moveTo>
                    <a:pt x="6" y="0"/>
                  </a:moveTo>
                  <a:cubicBezTo>
                    <a:pt x="0" y="16"/>
                    <a:pt x="0" y="16"/>
                    <a:pt x="0" y="16"/>
                  </a:cubicBezTo>
                  <a:cubicBezTo>
                    <a:pt x="4" y="16"/>
                    <a:pt x="4" y="16"/>
                    <a:pt x="4" y="16"/>
                  </a:cubicBezTo>
                  <a:cubicBezTo>
                    <a:pt x="9" y="16"/>
                    <a:pt x="12" y="12"/>
                    <a:pt x="12" y="8"/>
                  </a:cubicBezTo>
                  <a:cubicBezTo>
                    <a:pt x="12" y="4"/>
                    <a:pt x="9" y="2"/>
                    <a:pt x="6"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17" name="Freeform 47">
              <a:extLst>
                <a:ext uri="{FF2B5EF4-FFF2-40B4-BE49-F238E27FC236}">
                  <a16:creationId xmlns:a16="http://schemas.microsoft.com/office/drawing/2014/main" id="{F33B2986-9893-4235-AAE4-A47A811B47AC}"/>
                </a:ext>
              </a:extLst>
            </p:cNvPr>
            <p:cNvSpPr>
              <a:spLocks/>
            </p:cNvSpPr>
            <p:nvPr/>
          </p:nvSpPr>
          <p:spPr bwMode="auto">
            <a:xfrm>
              <a:off x="4617387" y="3423886"/>
              <a:ext cx="61761" cy="61761"/>
            </a:xfrm>
            <a:custGeom>
              <a:avLst/>
              <a:gdLst>
                <a:gd name="T0" fmla="*/ 7 w 19"/>
                <a:gd name="T1" fmla="*/ 0 h 19"/>
                <a:gd name="T2" fmla="*/ 5 w 19"/>
                <a:gd name="T3" fmla="*/ 0 h 19"/>
                <a:gd name="T4" fmla="*/ 1 w 19"/>
                <a:gd name="T5" fmla="*/ 8 h 19"/>
                <a:gd name="T6" fmla="*/ 5 w 19"/>
                <a:gd name="T7" fmla="*/ 18 h 19"/>
                <a:gd name="T8" fmla="*/ 15 w 19"/>
                <a:gd name="T9" fmla="*/ 14 h 19"/>
                <a:gd name="T10" fmla="*/ 19 w 19"/>
                <a:gd name="T11" fmla="*/ 3 h 19"/>
                <a:gd name="T12" fmla="*/ 7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7" y="0"/>
                  </a:moveTo>
                  <a:cubicBezTo>
                    <a:pt x="6" y="0"/>
                    <a:pt x="5" y="0"/>
                    <a:pt x="5" y="0"/>
                  </a:cubicBezTo>
                  <a:cubicBezTo>
                    <a:pt x="1" y="8"/>
                    <a:pt x="1" y="8"/>
                    <a:pt x="1" y="8"/>
                  </a:cubicBezTo>
                  <a:cubicBezTo>
                    <a:pt x="0" y="12"/>
                    <a:pt x="1" y="16"/>
                    <a:pt x="5" y="18"/>
                  </a:cubicBezTo>
                  <a:cubicBezTo>
                    <a:pt x="9" y="19"/>
                    <a:pt x="13" y="17"/>
                    <a:pt x="15" y="14"/>
                  </a:cubicBezTo>
                  <a:cubicBezTo>
                    <a:pt x="19" y="3"/>
                    <a:pt x="19" y="3"/>
                    <a:pt x="19" y="3"/>
                  </a:cubicBezTo>
                  <a:cubicBezTo>
                    <a:pt x="15" y="2"/>
                    <a:pt x="11" y="1"/>
                    <a:pt x="7"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18" name="Freeform 48">
              <a:extLst>
                <a:ext uri="{FF2B5EF4-FFF2-40B4-BE49-F238E27FC236}">
                  <a16:creationId xmlns:a16="http://schemas.microsoft.com/office/drawing/2014/main" id="{3008B981-8902-4B0A-B24B-26F1E001127F}"/>
                </a:ext>
              </a:extLst>
            </p:cNvPr>
            <p:cNvSpPr>
              <a:spLocks/>
            </p:cNvSpPr>
            <p:nvPr/>
          </p:nvSpPr>
          <p:spPr bwMode="auto">
            <a:xfrm>
              <a:off x="4695992" y="3241409"/>
              <a:ext cx="56147" cy="36495"/>
            </a:xfrm>
            <a:custGeom>
              <a:avLst/>
              <a:gdLst>
                <a:gd name="T0" fmla="*/ 17 w 17"/>
                <a:gd name="T1" fmla="*/ 9 h 11"/>
                <a:gd name="T2" fmla="*/ 15 w 17"/>
                <a:gd name="T3" fmla="*/ 5 h 11"/>
                <a:gd name="T4" fmla="*/ 4 w 17"/>
                <a:gd name="T5" fmla="*/ 1 h 11"/>
                <a:gd name="T6" fmla="*/ 1 w 17"/>
                <a:gd name="T7" fmla="*/ 2 h 11"/>
                <a:gd name="T8" fmla="*/ 2 w 17"/>
                <a:gd name="T9" fmla="*/ 6 h 11"/>
                <a:gd name="T10" fmla="*/ 13 w 17"/>
                <a:gd name="T11" fmla="*/ 11 h 11"/>
                <a:gd name="T12" fmla="*/ 17 w 17"/>
                <a:gd name="T13" fmla="*/ 9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17" y="9"/>
                  </a:moveTo>
                  <a:cubicBezTo>
                    <a:pt x="17" y="8"/>
                    <a:pt x="17" y="6"/>
                    <a:pt x="15" y="5"/>
                  </a:cubicBezTo>
                  <a:cubicBezTo>
                    <a:pt x="4" y="1"/>
                    <a:pt x="4" y="1"/>
                    <a:pt x="4" y="1"/>
                  </a:cubicBezTo>
                  <a:cubicBezTo>
                    <a:pt x="3" y="0"/>
                    <a:pt x="1" y="1"/>
                    <a:pt x="1" y="2"/>
                  </a:cubicBezTo>
                  <a:cubicBezTo>
                    <a:pt x="0" y="4"/>
                    <a:pt x="1" y="5"/>
                    <a:pt x="2" y="6"/>
                  </a:cubicBezTo>
                  <a:cubicBezTo>
                    <a:pt x="13" y="11"/>
                    <a:pt x="13" y="11"/>
                    <a:pt x="13" y="11"/>
                  </a:cubicBezTo>
                  <a:cubicBezTo>
                    <a:pt x="14" y="11"/>
                    <a:pt x="16" y="10"/>
                    <a:pt x="17" y="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19" name="Freeform 49">
              <a:extLst>
                <a:ext uri="{FF2B5EF4-FFF2-40B4-BE49-F238E27FC236}">
                  <a16:creationId xmlns:a16="http://schemas.microsoft.com/office/drawing/2014/main" id="{46076367-1EB2-4417-840A-DAD910299BEC}"/>
                </a:ext>
              </a:extLst>
            </p:cNvPr>
            <p:cNvSpPr>
              <a:spLocks/>
            </p:cNvSpPr>
            <p:nvPr/>
          </p:nvSpPr>
          <p:spPr bwMode="auto">
            <a:xfrm>
              <a:off x="4710029" y="3224565"/>
              <a:ext cx="49129" cy="26670"/>
            </a:xfrm>
            <a:custGeom>
              <a:avLst/>
              <a:gdLst>
                <a:gd name="T0" fmla="*/ 30 w 35"/>
                <a:gd name="T1" fmla="*/ 19 h 19"/>
                <a:gd name="T2" fmla="*/ 35 w 35"/>
                <a:gd name="T3" fmla="*/ 12 h 19"/>
                <a:gd name="T4" fmla="*/ 2 w 35"/>
                <a:gd name="T5" fmla="*/ 0 h 19"/>
                <a:gd name="T6" fmla="*/ 0 w 35"/>
                <a:gd name="T7" fmla="*/ 7 h 19"/>
                <a:gd name="T8" fmla="*/ 30 w 35"/>
                <a:gd name="T9" fmla="*/ 19 h 19"/>
              </a:gdLst>
              <a:ahLst/>
              <a:cxnLst>
                <a:cxn ang="0">
                  <a:pos x="T0" y="T1"/>
                </a:cxn>
                <a:cxn ang="0">
                  <a:pos x="T2" y="T3"/>
                </a:cxn>
                <a:cxn ang="0">
                  <a:pos x="T4" y="T5"/>
                </a:cxn>
                <a:cxn ang="0">
                  <a:pos x="T6" y="T7"/>
                </a:cxn>
                <a:cxn ang="0">
                  <a:pos x="T8" y="T9"/>
                </a:cxn>
              </a:cxnLst>
              <a:rect l="0" t="0" r="r" b="b"/>
              <a:pathLst>
                <a:path w="35" h="19">
                  <a:moveTo>
                    <a:pt x="30" y="19"/>
                  </a:moveTo>
                  <a:lnTo>
                    <a:pt x="35" y="12"/>
                  </a:lnTo>
                  <a:lnTo>
                    <a:pt x="2" y="0"/>
                  </a:lnTo>
                  <a:lnTo>
                    <a:pt x="0" y="7"/>
                  </a:lnTo>
                  <a:lnTo>
                    <a:pt x="30" y="1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0" name="Freeform 50">
              <a:extLst>
                <a:ext uri="{FF2B5EF4-FFF2-40B4-BE49-F238E27FC236}">
                  <a16:creationId xmlns:a16="http://schemas.microsoft.com/office/drawing/2014/main" id="{88A95D6C-B05F-443B-A900-6F64320A4494}"/>
                </a:ext>
              </a:extLst>
            </p:cNvPr>
            <p:cNvSpPr>
              <a:spLocks noEditPoints="1"/>
            </p:cNvSpPr>
            <p:nvPr/>
          </p:nvSpPr>
          <p:spPr bwMode="auto">
            <a:xfrm>
              <a:off x="4590717" y="2813290"/>
              <a:ext cx="439349" cy="428120"/>
            </a:xfrm>
            <a:custGeom>
              <a:avLst/>
              <a:gdLst>
                <a:gd name="T0" fmla="*/ 67 w 133"/>
                <a:gd name="T1" fmla="*/ 129 h 129"/>
                <a:gd name="T2" fmla="*/ 45 w 133"/>
                <a:gd name="T3" fmla="*/ 124 h 129"/>
                <a:gd name="T4" fmla="*/ 14 w 133"/>
                <a:gd name="T5" fmla="*/ 41 h 129"/>
                <a:gd name="T6" fmla="*/ 73 w 133"/>
                <a:gd name="T7" fmla="*/ 0 h 129"/>
                <a:gd name="T8" fmla="*/ 95 w 133"/>
                <a:gd name="T9" fmla="*/ 5 h 129"/>
                <a:gd name="T10" fmla="*/ 127 w 133"/>
                <a:gd name="T11" fmla="*/ 39 h 129"/>
                <a:gd name="T12" fmla="*/ 126 w 133"/>
                <a:gd name="T13" fmla="*/ 88 h 129"/>
                <a:gd name="T14" fmla="*/ 67 w 133"/>
                <a:gd name="T15" fmla="*/ 129 h 129"/>
                <a:gd name="T16" fmla="*/ 73 w 133"/>
                <a:gd name="T17" fmla="*/ 13 h 129"/>
                <a:gd name="T18" fmla="*/ 26 w 133"/>
                <a:gd name="T19" fmla="*/ 46 h 129"/>
                <a:gd name="T20" fmla="*/ 50 w 133"/>
                <a:gd name="T21" fmla="*/ 112 h 129"/>
                <a:gd name="T22" fmla="*/ 67 w 133"/>
                <a:gd name="T23" fmla="*/ 116 h 129"/>
                <a:gd name="T24" fmla="*/ 114 w 133"/>
                <a:gd name="T25" fmla="*/ 83 h 129"/>
                <a:gd name="T26" fmla="*/ 115 w 133"/>
                <a:gd name="T27" fmla="*/ 43 h 129"/>
                <a:gd name="T28" fmla="*/ 90 w 133"/>
                <a:gd name="T29" fmla="*/ 17 h 129"/>
                <a:gd name="T30" fmla="*/ 73 w 133"/>
                <a:gd name="T31"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29">
                  <a:moveTo>
                    <a:pt x="67" y="129"/>
                  </a:moveTo>
                  <a:cubicBezTo>
                    <a:pt x="60" y="129"/>
                    <a:pt x="52" y="127"/>
                    <a:pt x="45" y="124"/>
                  </a:cubicBezTo>
                  <a:cubicBezTo>
                    <a:pt x="14" y="112"/>
                    <a:pt x="0" y="74"/>
                    <a:pt x="14" y="41"/>
                  </a:cubicBezTo>
                  <a:cubicBezTo>
                    <a:pt x="24" y="16"/>
                    <a:pt x="47" y="0"/>
                    <a:pt x="73" y="0"/>
                  </a:cubicBezTo>
                  <a:cubicBezTo>
                    <a:pt x="80" y="0"/>
                    <a:pt x="88" y="2"/>
                    <a:pt x="95" y="5"/>
                  </a:cubicBezTo>
                  <a:cubicBezTo>
                    <a:pt x="110" y="11"/>
                    <a:pt x="121" y="23"/>
                    <a:pt x="127" y="39"/>
                  </a:cubicBezTo>
                  <a:cubicBezTo>
                    <a:pt x="133" y="54"/>
                    <a:pt x="133" y="72"/>
                    <a:pt x="126" y="88"/>
                  </a:cubicBezTo>
                  <a:cubicBezTo>
                    <a:pt x="116" y="113"/>
                    <a:pt x="93" y="129"/>
                    <a:pt x="67" y="129"/>
                  </a:cubicBezTo>
                  <a:close/>
                  <a:moveTo>
                    <a:pt x="73" y="13"/>
                  </a:moveTo>
                  <a:cubicBezTo>
                    <a:pt x="53" y="13"/>
                    <a:pt x="34" y="27"/>
                    <a:pt x="26" y="46"/>
                  </a:cubicBezTo>
                  <a:cubicBezTo>
                    <a:pt x="15" y="73"/>
                    <a:pt x="26" y="102"/>
                    <a:pt x="50" y="112"/>
                  </a:cubicBezTo>
                  <a:cubicBezTo>
                    <a:pt x="56" y="115"/>
                    <a:pt x="61" y="116"/>
                    <a:pt x="67" y="116"/>
                  </a:cubicBezTo>
                  <a:cubicBezTo>
                    <a:pt x="87" y="116"/>
                    <a:pt x="106" y="103"/>
                    <a:pt x="114" y="83"/>
                  </a:cubicBezTo>
                  <a:cubicBezTo>
                    <a:pt x="120" y="70"/>
                    <a:pt x="120" y="56"/>
                    <a:pt x="115" y="43"/>
                  </a:cubicBezTo>
                  <a:cubicBezTo>
                    <a:pt x="111" y="31"/>
                    <a:pt x="102" y="21"/>
                    <a:pt x="90" y="17"/>
                  </a:cubicBezTo>
                  <a:cubicBezTo>
                    <a:pt x="84" y="14"/>
                    <a:pt x="79" y="13"/>
                    <a:pt x="73" y="1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1" name="Freeform 51">
              <a:extLst>
                <a:ext uri="{FF2B5EF4-FFF2-40B4-BE49-F238E27FC236}">
                  <a16:creationId xmlns:a16="http://schemas.microsoft.com/office/drawing/2014/main" id="{692467AB-6245-4484-B418-6566EF9FE658}"/>
                </a:ext>
              </a:extLst>
            </p:cNvPr>
            <p:cNvSpPr>
              <a:spLocks/>
            </p:cNvSpPr>
            <p:nvPr/>
          </p:nvSpPr>
          <p:spPr bwMode="auto">
            <a:xfrm>
              <a:off x="4673533" y="2959272"/>
              <a:ext cx="195110" cy="221780"/>
            </a:xfrm>
            <a:custGeom>
              <a:avLst/>
              <a:gdLst>
                <a:gd name="T0" fmla="*/ 43 w 59"/>
                <a:gd name="T1" fmla="*/ 67 h 67"/>
                <a:gd name="T2" fmla="*/ 27 w 59"/>
                <a:gd name="T3" fmla="*/ 64 h 67"/>
                <a:gd name="T4" fmla="*/ 4 w 59"/>
                <a:gd name="T5" fmla="*/ 39 h 67"/>
                <a:gd name="T6" fmla="*/ 5 w 59"/>
                <a:gd name="T7" fmla="*/ 4 h 67"/>
                <a:gd name="T8" fmla="*/ 11 w 59"/>
                <a:gd name="T9" fmla="*/ 1 h 67"/>
                <a:gd name="T10" fmla="*/ 13 w 59"/>
                <a:gd name="T11" fmla="*/ 7 h 67"/>
                <a:gd name="T12" fmla="*/ 13 w 59"/>
                <a:gd name="T13" fmla="*/ 36 h 67"/>
                <a:gd name="T14" fmla="*/ 31 w 59"/>
                <a:gd name="T15" fmla="*/ 55 h 67"/>
                <a:gd name="T16" fmla="*/ 52 w 59"/>
                <a:gd name="T17" fmla="*/ 56 h 67"/>
                <a:gd name="T18" fmla="*/ 58 w 59"/>
                <a:gd name="T19" fmla="*/ 59 h 67"/>
                <a:gd name="T20" fmla="*/ 55 w 59"/>
                <a:gd name="T21" fmla="*/ 65 h 67"/>
                <a:gd name="T22" fmla="*/ 43 w 59"/>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67">
                  <a:moveTo>
                    <a:pt x="43" y="67"/>
                  </a:moveTo>
                  <a:cubicBezTo>
                    <a:pt x="38" y="67"/>
                    <a:pt x="32" y="66"/>
                    <a:pt x="27" y="64"/>
                  </a:cubicBezTo>
                  <a:cubicBezTo>
                    <a:pt x="16" y="59"/>
                    <a:pt x="8" y="50"/>
                    <a:pt x="4" y="39"/>
                  </a:cubicBezTo>
                  <a:cubicBezTo>
                    <a:pt x="0" y="28"/>
                    <a:pt x="0" y="15"/>
                    <a:pt x="5" y="4"/>
                  </a:cubicBezTo>
                  <a:cubicBezTo>
                    <a:pt x="6" y="1"/>
                    <a:pt x="8" y="0"/>
                    <a:pt x="11" y="1"/>
                  </a:cubicBezTo>
                  <a:cubicBezTo>
                    <a:pt x="13" y="2"/>
                    <a:pt x="14" y="5"/>
                    <a:pt x="13" y="7"/>
                  </a:cubicBezTo>
                  <a:cubicBezTo>
                    <a:pt x="9" y="17"/>
                    <a:pt x="9" y="27"/>
                    <a:pt x="13" y="36"/>
                  </a:cubicBezTo>
                  <a:cubicBezTo>
                    <a:pt x="16" y="45"/>
                    <a:pt x="22" y="51"/>
                    <a:pt x="31" y="55"/>
                  </a:cubicBezTo>
                  <a:cubicBezTo>
                    <a:pt x="38" y="58"/>
                    <a:pt x="45" y="58"/>
                    <a:pt x="52" y="56"/>
                  </a:cubicBezTo>
                  <a:cubicBezTo>
                    <a:pt x="55" y="55"/>
                    <a:pt x="57" y="57"/>
                    <a:pt x="58" y="59"/>
                  </a:cubicBezTo>
                  <a:cubicBezTo>
                    <a:pt x="59" y="62"/>
                    <a:pt x="57" y="64"/>
                    <a:pt x="55" y="65"/>
                  </a:cubicBezTo>
                  <a:cubicBezTo>
                    <a:pt x="51" y="66"/>
                    <a:pt x="47" y="67"/>
                    <a:pt x="43" y="6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2" name="Freeform 52">
              <a:extLst>
                <a:ext uri="{FF2B5EF4-FFF2-40B4-BE49-F238E27FC236}">
                  <a16:creationId xmlns:a16="http://schemas.microsoft.com/office/drawing/2014/main" id="{EDE88313-F57D-4AB2-8012-7EE2315D734F}"/>
                </a:ext>
              </a:extLst>
            </p:cNvPr>
            <p:cNvSpPr>
              <a:spLocks/>
            </p:cNvSpPr>
            <p:nvPr/>
          </p:nvSpPr>
          <p:spPr bwMode="auto">
            <a:xfrm>
              <a:off x="4659497" y="3266676"/>
              <a:ext cx="80010" cy="89835"/>
            </a:xfrm>
            <a:custGeom>
              <a:avLst/>
              <a:gdLst>
                <a:gd name="T0" fmla="*/ 1 w 24"/>
                <a:gd name="T1" fmla="*/ 25 h 27"/>
                <a:gd name="T2" fmla="*/ 12 w 24"/>
                <a:gd name="T3" fmla="*/ 27 h 27"/>
                <a:gd name="T4" fmla="*/ 15 w 24"/>
                <a:gd name="T5" fmla="*/ 27 h 27"/>
                <a:gd name="T6" fmla="*/ 24 w 24"/>
                <a:gd name="T7" fmla="*/ 5 h 27"/>
                <a:gd name="T8" fmla="*/ 11 w 24"/>
                <a:gd name="T9" fmla="*/ 0 h 27"/>
                <a:gd name="T10" fmla="*/ 0 w 24"/>
                <a:gd name="T11" fmla="*/ 25 h 27"/>
                <a:gd name="T12" fmla="*/ 1 w 24"/>
                <a:gd name="T13" fmla="*/ 25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1" y="25"/>
                  </a:moveTo>
                  <a:cubicBezTo>
                    <a:pt x="4" y="26"/>
                    <a:pt x="8" y="26"/>
                    <a:pt x="12" y="27"/>
                  </a:cubicBezTo>
                  <a:cubicBezTo>
                    <a:pt x="13" y="27"/>
                    <a:pt x="14" y="27"/>
                    <a:pt x="15" y="27"/>
                  </a:cubicBezTo>
                  <a:cubicBezTo>
                    <a:pt x="24" y="5"/>
                    <a:pt x="24" y="5"/>
                    <a:pt x="24" y="5"/>
                  </a:cubicBezTo>
                  <a:cubicBezTo>
                    <a:pt x="11" y="0"/>
                    <a:pt x="11" y="0"/>
                    <a:pt x="11" y="0"/>
                  </a:cubicBezTo>
                  <a:cubicBezTo>
                    <a:pt x="0" y="25"/>
                    <a:pt x="0" y="25"/>
                    <a:pt x="0" y="25"/>
                  </a:cubicBezTo>
                  <a:lnTo>
                    <a:pt x="1" y="2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grpSp>
      <p:grpSp>
        <p:nvGrpSpPr>
          <p:cNvPr id="24" name="Group 23">
            <a:extLst>
              <a:ext uri="{FF2B5EF4-FFF2-40B4-BE49-F238E27FC236}">
                <a16:creationId xmlns:a16="http://schemas.microsoft.com/office/drawing/2014/main" id="{916E6A95-B67B-4420-BF0B-A95A299FEF2A}"/>
              </a:ext>
            </a:extLst>
          </p:cNvPr>
          <p:cNvGrpSpPr/>
          <p:nvPr/>
        </p:nvGrpSpPr>
        <p:grpSpPr>
          <a:xfrm>
            <a:off x="839811" y="1564659"/>
            <a:ext cx="476753" cy="955126"/>
            <a:chOff x="10102925" y="2809079"/>
            <a:chExt cx="412679" cy="826761"/>
          </a:xfrm>
          <a:solidFill>
            <a:schemeClr val="bg1"/>
          </a:solidFill>
        </p:grpSpPr>
        <p:sp>
          <p:nvSpPr>
            <p:cNvPr id="25" name="Freeform 83">
              <a:extLst>
                <a:ext uri="{FF2B5EF4-FFF2-40B4-BE49-F238E27FC236}">
                  <a16:creationId xmlns:a16="http://schemas.microsoft.com/office/drawing/2014/main" id="{20D0F6C4-FB82-47D0-BA0F-DBA7262AD7BE}"/>
                </a:ext>
              </a:extLst>
            </p:cNvPr>
            <p:cNvSpPr>
              <a:spLocks/>
            </p:cNvSpPr>
            <p:nvPr/>
          </p:nvSpPr>
          <p:spPr bwMode="auto">
            <a:xfrm>
              <a:off x="10192760" y="3546005"/>
              <a:ext cx="234413" cy="89835"/>
            </a:xfrm>
            <a:custGeom>
              <a:avLst/>
              <a:gdLst>
                <a:gd name="T0" fmla="*/ 63 w 71"/>
                <a:gd name="T1" fmla="*/ 0 h 27"/>
                <a:gd name="T2" fmla="*/ 8 w 71"/>
                <a:gd name="T3" fmla="*/ 0 h 27"/>
                <a:gd name="T4" fmla="*/ 0 w 71"/>
                <a:gd name="T5" fmla="*/ 7 h 27"/>
                <a:gd name="T6" fmla="*/ 8 w 71"/>
                <a:gd name="T7" fmla="*/ 15 h 27"/>
                <a:gd name="T8" fmla="*/ 20 w 71"/>
                <a:gd name="T9" fmla="*/ 15 h 27"/>
                <a:gd name="T10" fmla="*/ 20 w 71"/>
                <a:gd name="T11" fmla="*/ 16 h 27"/>
                <a:gd name="T12" fmla="*/ 36 w 71"/>
                <a:gd name="T13" fmla="*/ 27 h 27"/>
                <a:gd name="T14" fmla="*/ 52 w 71"/>
                <a:gd name="T15" fmla="*/ 16 h 27"/>
                <a:gd name="T16" fmla="*/ 52 w 71"/>
                <a:gd name="T17" fmla="*/ 15 h 27"/>
                <a:gd name="T18" fmla="*/ 63 w 71"/>
                <a:gd name="T19" fmla="*/ 15 h 27"/>
                <a:gd name="T20" fmla="*/ 71 w 71"/>
                <a:gd name="T21" fmla="*/ 7 h 27"/>
                <a:gd name="T22" fmla="*/ 63 w 7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27">
                  <a:moveTo>
                    <a:pt x="63" y="0"/>
                  </a:moveTo>
                  <a:cubicBezTo>
                    <a:pt x="8" y="0"/>
                    <a:pt x="8" y="0"/>
                    <a:pt x="8" y="0"/>
                  </a:cubicBezTo>
                  <a:cubicBezTo>
                    <a:pt x="4" y="0"/>
                    <a:pt x="0" y="3"/>
                    <a:pt x="0" y="7"/>
                  </a:cubicBezTo>
                  <a:cubicBezTo>
                    <a:pt x="0" y="12"/>
                    <a:pt x="4" y="15"/>
                    <a:pt x="8" y="15"/>
                  </a:cubicBezTo>
                  <a:cubicBezTo>
                    <a:pt x="20" y="15"/>
                    <a:pt x="20" y="15"/>
                    <a:pt x="20" y="15"/>
                  </a:cubicBezTo>
                  <a:cubicBezTo>
                    <a:pt x="20" y="16"/>
                    <a:pt x="20" y="16"/>
                    <a:pt x="20" y="16"/>
                  </a:cubicBezTo>
                  <a:cubicBezTo>
                    <a:pt x="20" y="22"/>
                    <a:pt x="27" y="27"/>
                    <a:pt x="36" y="27"/>
                  </a:cubicBezTo>
                  <a:cubicBezTo>
                    <a:pt x="44" y="27"/>
                    <a:pt x="52" y="22"/>
                    <a:pt x="52" y="16"/>
                  </a:cubicBezTo>
                  <a:cubicBezTo>
                    <a:pt x="52" y="15"/>
                    <a:pt x="52" y="15"/>
                    <a:pt x="52" y="15"/>
                  </a:cubicBezTo>
                  <a:cubicBezTo>
                    <a:pt x="63" y="15"/>
                    <a:pt x="63" y="15"/>
                    <a:pt x="63" y="15"/>
                  </a:cubicBezTo>
                  <a:cubicBezTo>
                    <a:pt x="68" y="15"/>
                    <a:pt x="71" y="12"/>
                    <a:pt x="71" y="7"/>
                  </a:cubicBezTo>
                  <a:cubicBezTo>
                    <a:pt x="71" y="3"/>
                    <a:pt x="68" y="0"/>
                    <a:pt x="63"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6" name="Freeform 84">
              <a:extLst>
                <a:ext uri="{FF2B5EF4-FFF2-40B4-BE49-F238E27FC236}">
                  <a16:creationId xmlns:a16="http://schemas.microsoft.com/office/drawing/2014/main" id="{A0A8F35B-A3C4-46C9-A0F9-F62099643597}"/>
                </a:ext>
              </a:extLst>
            </p:cNvPr>
            <p:cNvSpPr>
              <a:spLocks noEditPoints="1"/>
            </p:cNvSpPr>
            <p:nvPr/>
          </p:nvSpPr>
          <p:spPr bwMode="auto">
            <a:xfrm>
              <a:off x="10102925" y="3008400"/>
              <a:ext cx="412679" cy="461808"/>
            </a:xfrm>
            <a:custGeom>
              <a:avLst/>
              <a:gdLst>
                <a:gd name="T0" fmla="*/ 125 w 125"/>
                <a:gd name="T1" fmla="*/ 63 h 139"/>
                <a:gd name="T2" fmla="*/ 63 w 125"/>
                <a:gd name="T3" fmla="*/ 0 h 139"/>
                <a:gd name="T4" fmla="*/ 0 w 125"/>
                <a:gd name="T5" fmla="*/ 63 h 139"/>
                <a:gd name="T6" fmla="*/ 28 w 125"/>
                <a:gd name="T7" fmla="*/ 139 h 139"/>
                <a:gd name="T8" fmla="*/ 99 w 125"/>
                <a:gd name="T9" fmla="*/ 139 h 139"/>
                <a:gd name="T10" fmla="*/ 125 w 125"/>
                <a:gd name="T11" fmla="*/ 63 h 139"/>
                <a:gd name="T12" fmla="*/ 62 w 125"/>
                <a:gd name="T13" fmla="*/ 16 h 139"/>
                <a:gd name="T14" fmla="*/ 75 w 125"/>
                <a:gd name="T15" fmla="*/ 28 h 139"/>
                <a:gd name="T16" fmla="*/ 62 w 125"/>
                <a:gd name="T17" fmla="*/ 41 h 139"/>
                <a:gd name="T18" fmla="*/ 50 w 125"/>
                <a:gd name="T19" fmla="*/ 28 h 139"/>
                <a:gd name="T20" fmla="*/ 62 w 125"/>
                <a:gd name="T21" fmla="*/ 16 h 139"/>
                <a:gd name="T22" fmla="*/ 87 w 125"/>
                <a:gd name="T23" fmla="*/ 79 h 139"/>
                <a:gd name="T24" fmla="*/ 77 w 125"/>
                <a:gd name="T25" fmla="*/ 89 h 139"/>
                <a:gd name="T26" fmla="*/ 77 w 125"/>
                <a:gd name="T27" fmla="*/ 89 h 139"/>
                <a:gd name="T28" fmla="*/ 77 w 125"/>
                <a:gd name="T29" fmla="*/ 92 h 139"/>
                <a:gd name="T30" fmla="*/ 77 w 125"/>
                <a:gd name="T31" fmla="*/ 129 h 139"/>
                <a:gd name="T32" fmla="*/ 70 w 125"/>
                <a:gd name="T33" fmla="*/ 136 h 139"/>
                <a:gd name="T34" fmla="*/ 63 w 125"/>
                <a:gd name="T35" fmla="*/ 129 h 139"/>
                <a:gd name="T36" fmla="*/ 55 w 125"/>
                <a:gd name="T37" fmla="*/ 136 h 139"/>
                <a:gd name="T38" fmla="*/ 48 w 125"/>
                <a:gd name="T39" fmla="*/ 129 h 139"/>
                <a:gd name="T40" fmla="*/ 48 w 125"/>
                <a:gd name="T41" fmla="*/ 92 h 139"/>
                <a:gd name="T42" fmla="*/ 48 w 125"/>
                <a:gd name="T43" fmla="*/ 89 h 139"/>
                <a:gd name="T44" fmla="*/ 48 w 125"/>
                <a:gd name="T45" fmla="*/ 89 h 139"/>
                <a:gd name="T46" fmla="*/ 38 w 125"/>
                <a:gd name="T47" fmla="*/ 79 h 139"/>
                <a:gd name="T48" fmla="*/ 38 w 125"/>
                <a:gd name="T49" fmla="*/ 56 h 139"/>
                <a:gd name="T50" fmla="*/ 48 w 125"/>
                <a:gd name="T51" fmla="*/ 46 h 139"/>
                <a:gd name="T52" fmla="*/ 52 w 125"/>
                <a:gd name="T53" fmla="*/ 46 h 139"/>
                <a:gd name="T54" fmla="*/ 62 w 125"/>
                <a:gd name="T55" fmla="*/ 57 h 139"/>
                <a:gd name="T56" fmla="*/ 73 w 125"/>
                <a:gd name="T57" fmla="*/ 46 h 139"/>
                <a:gd name="T58" fmla="*/ 77 w 125"/>
                <a:gd name="T59" fmla="*/ 46 h 139"/>
                <a:gd name="T60" fmla="*/ 87 w 125"/>
                <a:gd name="T61" fmla="*/ 56 h 139"/>
                <a:gd name="T62" fmla="*/ 87 w 125"/>
                <a:gd name="T63" fmla="*/ 7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139">
                  <a:moveTo>
                    <a:pt x="125" y="63"/>
                  </a:moveTo>
                  <a:cubicBezTo>
                    <a:pt x="125" y="28"/>
                    <a:pt x="97" y="0"/>
                    <a:pt x="63" y="0"/>
                  </a:cubicBezTo>
                  <a:cubicBezTo>
                    <a:pt x="28" y="0"/>
                    <a:pt x="0" y="28"/>
                    <a:pt x="0" y="63"/>
                  </a:cubicBezTo>
                  <a:cubicBezTo>
                    <a:pt x="0" y="93"/>
                    <a:pt x="28" y="110"/>
                    <a:pt x="28" y="139"/>
                  </a:cubicBezTo>
                  <a:cubicBezTo>
                    <a:pt x="99" y="139"/>
                    <a:pt x="99" y="139"/>
                    <a:pt x="99" y="139"/>
                  </a:cubicBezTo>
                  <a:cubicBezTo>
                    <a:pt x="99" y="109"/>
                    <a:pt x="125" y="93"/>
                    <a:pt x="125" y="63"/>
                  </a:cubicBezTo>
                  <a:close/>
                  <a:moveTo>
                    <a:pt x="62" y="16"/>
                  </a:moveTo>
                  <a:cubicBezTo>
                    <a:pt x="69" y="16"/>
                    <a:pt x="75" y="21"/>
                    <a:pt x="75" y="28"/>
                  </a:cubicBezTo>
                  <a:cubicBezTo>
                    <a:pt x="75" y="35"/>
                    <a:pt x="69" y="41"/>
                    <a:pt x="62" y="41"/>
                  </a:cubicBezTo>
                  <a:cubicBezTo>
                    <a:pt x="55" y="41"/>
                    <a:pt x="50" y="35"/>
                    <a:pt x="50" y="28"/>
                  </a:cubicBezTo>
                  <a:cubicBezTo>
                    <a:pt x="50" y="21"/>
                    <a:pt x="55" y="16"/>
                    <a:pt x="62" y="16"/>
                  </a:cubicBezTo>
                  <a:close/>
                  <a:moveTo>
                    <a:pt x="87" y="79"/>
                  </a:moveTo>
                  <a:cubicBezTo>
                    <a:pt x="87" y="85"/>
                    <a:pt x="83" y="89"/>
                    <a:pt x="77" y="89"/>
                  </a:cubicBezTo>
                  <a:cubicBezTo>
                    <a:pt x="77" y="89"/>
                    <a:pt x="77" y="89"/>
                    <a:pt x="77" y="89"/>
                  </a:cubicBezTo>
                  <a:cubicBezTo>
                    <a:pt x="77" y="90"/>
                    <a:pt x="77" y="91"/>
                    <a:pt x="77" y="92"/>
                  </a:cubicBezTo>
                  <a:cubicBezTo>
                    <a:pt x="77" y="129"/>
                    <a:pt x="77" y="129"/>
                    <a:pt x="77" y="129"/>
                  </a:cubicBezTo>
                  <a:cubicBezTo>
                    <a:pt x="77" y="133"/>
                    <a:pt x="74" y="136"/>
                    <a:pt x="70" y="136"/>
                  </a:cubicBezTo>
                  <a:cubicBezTo>
                    <a:pt x="66" y="136"/>
                    <a:pt x="63" y="133"/>
                    <a:pt x="63" y="129"/>
                  </a:cubicBezTo>
                  <a:cubicBezTo>
                    <a:pt x="63" y="133"/>
                    <a:pt x="59" y="136"/>
                    <a:pt x="55" y="136"/>
                  </a:cubicBezTo>
                  <a:cubicBezTo>
                    <a:pt x="51" y="136"/>
                    <a:pt x="48" y="133"/>
                    <a:pt x="48" y="129"/>
                  </a:cubicBezTo>
                  <a:cubicBezTo>
                    <a:pt x="48" y="92"/>
                    <a:pt x="48" y="92"/>
                    <a:pt x="48" y="92"/>
                  </a:cubicBezTo>
                  <a:cubicBezTo>
                    <a:pt x="48" y="91"/>
                    <a:pt x="48" y="90"/>
                    <a:pt x="48" y="89"/>
                  </a:cubicBezTo>
                  <a:cubicBezTo>
                    <a:pt x="48" y="89"/>
                    <a:pt x="48" y="89"/>
                    <a:pt x="48" y="89"/>
                  </a:cubicBezTo>
                  <a:cubicBezTo>
                    <a:pt x="42" y="89"/>
                    <a:pt x="38" y="85"/>
                    <a:pt x="38" y="79"/>
                  </a:cubicBezTo>
                  <a:cubicBezTo>
                    <a:pt x="38" y="56"/>
                    <a:pt x="38" y="56"/>
                    <a:pt x="38" y="56"/>
                  </a:cubicBezTo>
                  <a:cubicBezTo>
                    <a:pt x="38" y="51"/>
                    <a:pt x="42" y="46"/>
                    <a:pt x="48" y="46"/>
                  </a:cubicBezTo>
                  <a:cubicBezTo>
                    <a:pt x="52" y="46"/>
                    <a:pt x="52" y="46"/>
                    <a:pt x="52" y="46"/>
                  </a:cubicBezTo>
                  <a:cubicBezTo>
                    <a:pt x="62" y="57"/>
                    <a:pt x="62" y="57"/>
                    <a:pt x="62" y="57"/>
                  </a:cubicBezTo>
                  <a:cubicBezTo>
                    <a:pt x="73" y="46"/>
                    <a:pt x="73" y="46"/>
                    <a:pt x="73" y="46"/>
                  </a:cubicBezTo>
                  <a:cubicBezTo>
                    <a:pt x="77" y="46"/>
                    <a:pt x="77" y="46"/>
                    <a:pt x="77" y="46"/>
                  </a:cubicBezTo>
                  <a:cubicBezTo>
                    <a:pt x="83" y="46"/>
                    <a:pt x="87" y="51"/>
                    <a:pt x="87" y="56"/>
                  </a:cubicBezTo>
                  <a:lnTo>
                    <a:pt x="87" y="7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7" name="Freeform 85">
              <a:extLst>
                <a:ext uri="{FF2B5EF4-FFF2-40B4-BE49-F238E27FC236}">
                  <a16:creationId xmlns:a16="http://schemas.microsoft.com/office/drawing/2014/main" id="{94664CE5-155D-4FDB-95CD-B9F68CDE2445}"/>
                </a:ext>
              </a:extLst>
            </p:cNvPr>
            <p:cNvSpPr>
              <a:spLocks/>
            </p:cNvSpPr>
            <p:nvPr/>
          </p:nvSpPr>
          <p:spPr bwMode="auto">
            <a:xfrm>
              <a:off x="10192760" y="3492666"/>
              <a:ext cx="234413" cy="33688"/>
            </a:xfrm>
            <a:custGeom>
              <a:avLst/>
              <a:gdLst>
                <a:gd name="T0" fmla="*/ 71 w 71"/>
                <a:gd name="T1" fmla="*/ 5 h 10"/>
                <a:gd name="T2" fmla="*/ 66 w 71"/>
                <a:gd name="T3" fmla="*/ 10 h 10"/>
                <a:gd name="T4" fmla="*/ 5 w 71"/>
                <a:gd name="T5" fmla="*/ 10 h 10"/>
                <a:gd name="T6" fmla="*/ 0 w 71"/>
                <a:gd name="T7" fmla="*/ 5 h 10"/>
                <a:gd name="T8" fmla="*/ 5 w 71"/>
                <a:gd name="T9" fmla="*/ 0 h 10"/>
                <a:gd name="T10" fmla="*/ 66 w 71"/>
                <a:gd name="T11" fmla="*/ 0 h 10"/>
                <a:gd name="T12" fmla="*/ 71 w 71"/>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71" h="10">
                  <a:moveTo>
                    <a:pt x="71" y="5"/>
                  </a:moveTo>
                  <a:cubicBezTo>
                    <a:pt x="71" y="8"/>
                    <a:pt x="68" y="10"/>
                    <a:pt x="66" y="10"/>
                  </a:cubicBezTo>
                  <a:cubicBezTo>
                    <a:pt x="5" y="10"/>
                    <a:pt x="5" y="10"/>
                    <a:pt x="5" y="10"/>
                  </a:cubicBezTo>
                  <a:cubicBezTo>
                    <a:pt x="2" y="10"/>
                    <a:pt x="0" y="8"/>
                    <a:pt x="0" y="5"/>
                  </a:cubicBezTo>
                  <a:cubicBezTo>
                    <a:pt x="0" y="2"/>
                    <a:pt x="2" y="0"/>
                    <a:pt x="5" y="0"/>
                  </a:cubicBezTo>
                  <a:cubicBezTo>
                    <a:pt x="66" y="0"/>
                    <a:pt x="66" y="0"/>
                    <a:pt x="66" y="0"/>
                  </a:cubicBezTo>
                  <a:cubicBezTo>
                    <a:pt x="68" y="0"/>
                    <a:pt x="71" y="2"/>
                    <a:pt x="71" y="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8" name="Freeform 86">
              <a:extLst>
                <a:ext uri="{FF2B5EF4-FFF2-40B4-BE49-F238E27FC236}">
                  <a16:creationId xmlns:a16="http://schemas.microsoft.com/office/drawing/2014/main" id="{FBE938ED-5C89-437A-A8FE-CA6906C0E513}"/>
                </a:ext>
              </a:extLst>
            </p:cNvPr>
            <p:cNvSpPr>
              <a:spLocks/>
            </p:cNvSpPr>
            <p:nvPr/>
          </p:nvSpPr>
          <p:spPr bwMode="auto">
            <a:xfrm>
              <a:off x="10105733" y="2869437"/>
              <a:ext cx="96854" cy="92642"/>
            </a:xfrm>
            <a:custGeom>
              <a:avLst/>
              <a:gdLst>
                <a:gd name="T0" fmla="*/ 22 w 29"/>
                <a:gd name="T1" fmla="*/ 28 h 28"/>
                <a:gd name="T2" fmla="*/ 18 w 29"/>
                <a:gd name="T3" fmla="*/ 26 h 28"/>
                <a:gd name="T4" fmla="*/ 3 w 29"/>
                <a:gd name="T5" fmla="*/ 11 h 28"/>
                <a:gd name="T6" fmla="*/ 3 w 29"/>
                <a:gd name="T7" fmla="*/ 2 h 28"/>
                <a:gd name="T8" fmla="*/ 11 w 29"/>
                <a:gd name="T9" fmla="*/ 2 h 28"/>
                <a:gd name="T10" fmla="*/ 26 w 29"/>
                <a:gd name="T11" fmla="*/ 18 h 28"/>
                <a:gd name="T12" fmla="*/ 26 w 29"/>
                <a:gd name="T13" fmla="*/ 26 h 28"/>
                <a:gd name="T14" fmla="*/ 22 w 2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8">
                  <a:moveTo>
                    <a:pt x="22" y="28"/>
                  </a:moveTo>
                  <a:cubicBezTo>
                    <a:pt x="21" y="28"/>
                    <a:pt x="19" y="27"/>
                    <a:pt x="18" y="26"/>
                  </a:cubicBezTo>
                  <a:cubicBezTo>
                    <a:pt x="3" y="11"/>
                    <a:pt x="3" y="11"/>
                    <a:pt x="3" y="11"/>
                  </a:cubicBezTo>
                  <a:cubicBezTo>
                    <a:pt x="0" y="9"/>
                    <a:pt x="0" y="5"/>
                    <a:pt x="3" y="2"/>
                  </a:cubicBezTo>
                  <a:cubicBezTo>
                    <a:pt x="5" y="0"/>
                    <a:pt x="9" y="0"/>
                    <a:pt x="11" y="2"/>
                  </a:cubicBezTo>
                  <a:cubicBezTo>
                    <a:pt x="26" y="18"/>
                    <a:pt x="26" y="18"/>
                    <a:pt x="26" y="18"/>
                  </a:cubicBezTo>
                  <a:cubicBezTo>
                    <a:pt x="29" y="20"/>
                    <a:pt x="29" y="24"/>
                    <a:pt x="26" y="26"/>
                  </a:cubicBezTo>
                  <a:cubicBezTo>
                    <a:pt x="25" y="27"/>
                    <a:pt x="24" y="28"/>
                    <a:pt x="22" y="2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9" name="Freeform 87">
              <a:extLst>
                <a:ext uri="{FF2B5EF4-FFF2-40B4-BE49-F238E27FC236}">
                  <a16:creationId xmlns:a16="http://schemas.microsoft.com/office/drawing/2014/main" id="{12E00B9A-85E2-4D42-8D72-57220111F2EF}"/>
                </a:ext>
              </a:extLst>
            </p:cNvPr>
            <p:cNvSpPr>
              <a:spLocks/>
            </p:cNvSpPr>
            <p:nvPr/>
          </p:nvSpPr>
          <p:spPr bwMode="auto">
            <a:xfrm>
              <a:off x="10417347" y="2869437"/>
              <a:ext cx="95449" cy="92642"/>
            </a:xfrm>
            <a:custGeom>
              <a:avLst/>
              <a:gdLst>
                <a:gd name="T0" fmla="*/ 7 w 29"/>
                <a:gd name="T1" fmla="*/ 28 h 28"/>
                <a:gd name="T2" fmla="*/ 3 w 29"/>
                <a:gd name="T3" fmla="*/ 27 h 28"/>
                <a:gd name="T4" fmla="*/ 3 w 29"/>
                <a:gd name="T5" fmla="*/ 18 h 28"/>
                <a:gd name="T6" fmla="*/ 18 w 29"/>
                <a:gd name="T7" fmla="*/ 3 h 28"/>
                <a:gd name="T8" fmla="*/ 26 w 29"/>
                <a:gd name="T9" fmla="*/ 3 h 28"/>
                <a:gd name="T10" fmla="*/ 26 w 29"/>
                <a:gd name="T11" fmla="*/ 12 h 28"/>
                <a:gd name="T12" fmla="*/ 11 w 29"/>
                <a:gd name="T13" fmla="*/ 27 h 28"/>
                <a:gd name="T14" fmla="*/ 7 w 2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8">
                  <a:moveTo>
                    <a:pt x="7" y="28"/>
                  </a:moveTo>
                  <a:cubicBezTo>
                    <a:pt x="6" y="28"/>
                    <a:pt x="4" y="28"/>
                    <a:pt x="3" y="27"/>
                  </a:cubicBezTo>
                  <a:cubicBezTo>
                    <a:pt x="0" y="24"/>
                    <a:pt x="0" y="20"/>
                    <a:pt x="3" y="18"/>
                  </a:cubicBezTo>
                  <a:cubicBezTo>
                    <a:pt x="18" y="3"/>
                    <a:pt x="18" y="3"/>
                    <a:pt x="18" y="3"/>
                  </a:cubicBezTo>
                  <a:cubicBezTo>
                    <a:pt x="20" y="0"/>
                    <a:pt x="24" y="0"/>
                    <a:pt x="26" y="3"/>
                  </a:cubicBezTo>
                  <a:cubicBezTo>
                    <a:pt x="29" y="5"/>
                    <a:pt x="29" y="9"/>
                    <a:pt x="26" y="12"/>
                  </a:cubicBezTo>
                  <a:cubicBezTo>
                    <a:pt x="11" y="27"/>
                    <a:pt x="11" y="27"/>
                    <a:pt x="11" y="27"/>
                  </a:cubicBezTo>
                  <a:cubicBezTo>
                    <a:pt x="10" y="28"/>
                    <a:pt x="9" y="28"/>
                    <a:pt x="7" y="2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30" name="Freeform 88">
              <a:extLst>
                <a:ext uri="{FF2B5EF4-FFF2-40B4-BE49-F238E27FC236}">
                  <a16:creationId xmlns:a16="http://schemas.microsoft.com/office/drawing/2014/main" id="{92C34DDB-DEF1-4AF1-BB66-9596BDB8AEC4}"/>
                </a:ext>
              </a:extLst>
            </p:cNvPr>
            <p:cNvSpPr>
              <a:spLocks/>
            </p:cNvSpPr>
            <p:nvPr/>
          </p:nvSpPr>
          <p:spPr bwMode="auto">
            <a:xfrm>
              <a:off x="10285402" y="2809079"/>
              <a:ext cx="39303" cy="109486"/>
            </a:xfrm>
            <a:custGeom>
              <a:avLst/>
              <a:gdLst>
                <a:gd name="T0" fmla="*/ 6 w 12"/>
                <a:gd name="T1" fmla="*/ 33 h 33"/>
                <a:gd name="T2" fmla="*/ 0 w 12"/>
                <a:gd name="T3" fmla="*/ 27 h 33"/>
                <a:gd name="T4" fmla="*/ 0 w 12"/>
                <a:gd name="T5" fmla="*/ 6 h 33"/>
                <a:gd name="T6" fmla="*/ 6 w 12"/>
                <a:gd name="T7" fmla="*/ 0 h 33"/>
                <a:gd name="T8" fmla="*/ 12 w 12"/>
                <a:gd name="T9" fmla="*/ 6 h 33"/>
                <a:gd name="T10" fmla="*/ 12 w 12"/>
                <a:gd name="T11" fmla="*/ 27 h 33"/>
                <a:gd name="T12" fmla="*/ 6 w 12"/>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2" h="33">
                  <a:moveTo>
                    <a:pt x="6" y="33"/>
                  </a:moveTo>
                  <a:cubicBezTo>
                    <a:pt x="3" y="33"/>
                    <a:pt x="0" y="30"/>
                    <a:pt x="0" y="27"/>
                  </a:cubicBezTo>
                  <a:cubicBezTo>
                    <a:pt x="0" y="6"/>
                    <a:pt x="0" y="6"/>
                    <a:pt x="0" y="6"/>
                  </a:cubicBezTo>
                  <a:cubicBezTo>
                    <a:pt x="0" y="2"/>
                    <a:pt x="3" y="0"/>
                    <a:pt x="6" y="0"/>
                  </a:cubicBezTo>
                  <a:cubicBezTo>
                    <a:pt x="10" y="0"/>
                    <a:pt x="12" y="2"/>
                    <a:pt x="12" y="6"/>
                  </a:cubicBezTo>
                  <a:cubicBezTo>
                    <a:pt x="12" y="27"/>
                    <a:pt x="12" y="27"/>
                    <a:pt x="12" y="27"/>
                  </a:cubicBezTo>
                  <a:cubicBezTo>
                    <a:pt x="12" y="30"/>
                    <a:pt x="10" y="33"/>
                    <a:pt x="6"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grpSp>
      <p:sp>
        <p:nvSpPr>
          <p:cNvPr id="32" name="Text Box 14">
            <a:extLst>
              <a:ext uri="{FF2B5EF4-FFF2-40B4-BE49-F238E27FC236}">
                <a16:creationId xmlns:a16="http://schemas.microsoft.com/office/drawing/2014/main" id="{B2A9A032-B770-4E0B-8100-A473CCCC3872}"/>
              </a:ext>
            </a:extLst>
          </p:cNvPr>
          <p:cNvSpPr txBox="1">
            <a:spLocks noChangeArrowheads="1"/>
          </p:cNvSpPr>
          <p:nvPr/>
        </p:nvSpPr>
        <p:spPr bwMode="gray">
          <a:xfrm>
            <a:off x="2375853" y="2649973"/>
            <a:ext cx="1503647" cy="462615"/>
          </a:xfrm>
          <a:prstGeom prst="rect">
            <a:avLst/>
          </a:prstGeom>
          <a:noFill/>
          <a:ln w="12700" algn="ctr">
            <a:noFill/>
            <a:miter lim="800000"/>
            <a:headEnd type="none" w="sm" len="sm"/>
            <a:tailEnd type="none" w="sm" len="sm"/>
          </a:ln>
          <a:effectLst/>
        </p:spPr>
        <p:txBody>
          <a:bodyPr wrap="square" lIns="0" tIns="0" rIns="0" bIns="0" anchor="t">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ct val="90000"/>
              </a:lnSpc>
              <a:spcBef>
                <a:spcPts val="0"/>
              </a:spcBef>
              <a:spcAft>
                <a:spcPts val="600"/>
              </a:spcAft>
              <a:buClr>
                <a:srgbClr val="FFFFFF"/>
              </a:buClr>
              <a:buSzTx/>
              <a:buFont typeface="Wingdings" pitchFamily="2" charset="2"/>
              <a:buNone/>
              <a:tabLst/>
              <a:defRPr/>
            </a:pPr>
            <a:r>
              <a:rPr lang="es-AR" sz="1600" b="1" cap="all" dirty="0">
                <a:solidFill>
                  <a:srgbClr val="FFFFFF"/>
                </a:solidFill>
                <a:latin typeface="Graphik"/>
                <a:ea typeface="Roboto Light" panose="02000000000000000000" pitchFamily="2" charset="0"/>
              </a:rPr>
              <a:t>Diciembre 2023</a:t>
            </a:r>
            <a:endParaRPr kumimoji="0" lang="es-AR" sz="16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p:txBody>
      </p:sp>
      <p:sp>
        <p:nvSpPr>
          <p:cNvPr id="33" name="Freeform 10">
            <a:extLst>
              <a:ext uri="{FF2B5EF4-FFF2-40B4-BE49-F238E27FC236}">
                <a16:creationId xmlns:a16="http://schemas.microsoft.com/office/drawing/2014/main" id="{90E7A08A-7272-4BC7-ABE2-5F223477544F}"/>
              </a:ext>
            </a:extLst>
          </p:cNvPr>
          <p:cNvSpPr>
            <a:spLocks/>
          </p:cNvSpPr>
          <p:nvPr/>
        </p:nvSpPr>
        <p:spPr bwMode="auto">
          <a:xfrm rot="1673260">
            <a:off x="1649715" y="2040079"/>
            <a:ext cx="972957" cy="329519"/>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chemeClr val="bg1"/>
            </a:solidFill>
            <a:prstDash val="sysDot"/>
            <a:headEnd type="none"/>
            <a:tailEnd type="none"/>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AR" sz="2000" b="0" i="0" u="none" strike="noStrike" kern="0" cap="none" spc="0" normalizeH="0" baseline="0" noProof="0">
              <a:ln>
                <a:noFill/>
              </a:ln>
              <a:solidFill>
                <a:srgbClr val="B0E29E"/>
              </a:solidFill>
              <a:effectLst/>
              <a:uLnTx/>
              <a:uFillTx/>
              <a:latin typeface="Fira Sans" panose="020B0503050000020004" pitchFamily="34" charset="0"/>
              <a:ea typeface="+mn-ea"/>
              <a:cs typeface="+mn-cs"/>
            </a:endParaRPr>
          </a:p>
        </p:txBody>
      </p:sp>
      <p:sp>
        <p:nvSpPr>
          <p:cNvPr id="34" name="Freeform 10">
            <a:extLst>
              <a:ext uri="{FF2B5EF4-FFF2-40B4-BE49-F238E27FC236}">
                <a16:creationId xmlns:a16="http://schemas.microsoft.com/office/drawing/2014/main" id="{DE423243-92E7-4B4E-B260-11AF835FEABD}"/>
              </a:ext>
            </a:extLst>
          </p:cNvPr>
          <p:cNvSpPr>
            <a:spLocks/>
          </p:cNvSpPr>
          <p:nvPr/>
        </p:nvSpPr>
        <p:spPr bwMode="auto">
          <a:xfrm rot="2305013">
            <a:off x="5922771" y="2087782"/>
            <a:ext cx="409444" cy="741209"/>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chemeClr val="bg1"/>
            </a:solidFill>
            <a:prstDash val="sysDot"/>
            <a:headEnd type="none"/>
            <a:tailEnd type="none"/>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AR" sz="2000" b="0" i="0" u="none" strike="noStrike" kern="0" cap="none" spc="0" normalizeH="0" baseline="0" noProof="0">
              <a:ln>
                <a:noFill/>
              </a:ln>
              <a:solidFill>
                <a:srgbClr val="B0E29E"/>
              </a:solidFill>
              <a:effectLst/>
              <a:uLnTx/>
              <a:uFillTx/>
              <a:latin typeface="Fira Sans" panose="020B0503050000020004" pitchFamily="34" charset="0"/>
              <a:ea typeface="+mn-ea"/>
              <a:cs typeface="+mn-cs"/>
            </a:endParaRPr>
          </a:p>
        </p:txBody>
      </p:sp>
      <p:sp>
        <p:nvSpPr>
          <p:cNvPr id="37" name="Freeform 10">
            <a:extLst>
              <a:ext uri="{FF2B5EF4-FFF2-40B4-BE49-F238E27FC236}">
                <a16:creationId xmlns:a16="http://schemas.microsoft.com/office/drawing/2014/main" id="{002E6B8D-99FF-472A-8E93-3D509DD0E673}"/>
              </a:ext>
            </a:extLst>
          </p:cNvPr>
          <p:cNvSpPr>
            <a:spLocks/>
          </p:cNvSpPr>
          <p:nvPr/>
        </p:nvSpPr>
        <p:spPr bwMode="auto">
          <a:xfrm rot="1933254" flipH="1" flipV="1">
            <a:off x="3813159" y="1532197"/>
            <a:ext cx="787870" cy="684428"/>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chemeClr val="bg1"/>
            </a:solidFill>
            <a:prstDash val="sysDot"/>
            <a:headEnd type="none"/>
            <a:tailEnd type="none"/>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AR" sz="2000" b="0" i="0" u="none" strike="noStrike" kern="0" cap="none" spc="0" normalizeH="0" baseline="0" noProof="0">
              <a:ln>
                <a:noFill/>
              </a:ln>
              <a:solidFill>
                <a:srgbClr val="B0E29E"/>
              </a:solidFill>
              <a:effectLst/>
              <a:uLnTx/>
              <a:uFillTx/>
              <a:latin typeface="Fira Sans" panose="020B0503050000020004" pitchFamily="34" charset="0"/>
              <a:ea typeface="+mn-ea"/>
              <a:cs typeface="+mn-cs"/>
            </a:endParaRPr>
          </a:p>
        </p:txBody>
      </p:sp>
      <p:sp>
        <p:nvSpPr>
          <p:cNvPr id="38" name="Text Box 14">
            <a:extLst>
              <a:ext uri="{FF2B5EF4-FFF2-40B4-BE49-F238E27FC236}">
                <a16:creationId xmlns:a16="http://schemas.microsoft.com/office/drawing/2014/main" id="{FAA76480-4A7D-49D9-B0BA-5813494D7281}"/>
              </a:ext>
            </a:extLst>
          </p:cNvPr>
          <p:cNvSpPr txBox="1">
            <a:spLocks noChangeArrowheads="1"/>
          </p:cNvSpPr>
          <p:nvPr/>
        </p:nvSpPr>
        <p:spPr bwMode="gray">
          <a:xfrm>
            <a:off x="10700627" y="1979400"/>
            <a:ext cx="965061" cy="462615"/>
          </a:xfrm>
          <a:prstGeom prst="rect">
            <a:avLst/>
          </a:prstGeom>
          <a:noFill/>
          <a:ln w="12700" algn="ctr">
            <a:noFill/>
            <a:miter lim="800000"/>
            <a:headEnd type="none" w="sm" len="sm"/>
            <a:tailEnd type="none" w="sm" len="sm"/>
          </a:ln>
          <a:effectLst/>
        </p:spPr>
        <p:txBody>
          <a:bodyPr wrap="square" lIns="0" tIns="0" rIns="0" bIns="0" anchor="t">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ct val="90000"/>
              </a:lnSpc>
              <a:spcBef>
                <a:spcPts val="0"/>
              </a:spcBef>
              <a:spcAft>
                <a:spcPts val="600"/>
              </a:spcAft>
              <a:buClr>
                <a:srgbClr val="FFFFFF"/>
              </a:buClr>
              <a:buSzTx/>
              <a:buFont typeface="Wingdings" pitchFamily="2" charset="2"/>
              <a:buNone/>
              <a:tabLst/>
              <a:defRPr/>
            </a:pPr>
            <a:r>
              <a:rPr kumimoji="0" lang="es-AR" sz="3200" b="1" i="0" u="none" strike="noStrike" kern="1200" cap="all" spc="0" normalizeH="0" baseline="0" noProof="0">
                <a:ln>
                  <a:noFill/>
                </a:ln>
                <a:solidFill>
                  <a:srgbClr val="FFFFFF"/>
                </a:solidFill>
                <a:effectLst/>
                <a:uLnTx/>
                <a:uFillTx/>
                <a:latin typeface="Graphik"/>
                <a:ea typeface="Roboto Light" panose="02000000000000000000" pitchFamily="2" charset="0"/>
                <a:cs typeface="Arial" pitchFamily="34" charset="0"/>
              </a:rPr>
              <a:t>hoy</a:t>
            </a:r>
          </a:p>
        </p:txBody>
      </p:sp>
      <p:sp>
        <p:nvSpPr>
          <p:cNvPr id="42" name="Rectangle 41">
            <a:extLst>
              <a:ext uri="{FF2B5EF4-FFF2-40B4-BE49-F238E27FC236}">
                <a16:creationId xmlns:a16="http://schemas.microsoft.com/office/drawing/2014/main" id="{8304B131-5201-43C5-A1E8-15EA5A6412F0}"/>
              </a:ext>
            </a:extLst>
          </p:cNvPr>
          <p:cNvSpPr/>
          <p:nvPr/>
        </p:nvSpPr>
        <p:spPr>
          <a:xfrm>
            <a:off x="6146876" y="2649973"/>
            <a:ext cx="1854788" cy="457624"/>
          </a:xfrm>
          <a:prstGeom prst="rect">
            <a:avLst/>
          </a:prstGeom>
          <a:noFill/>
          <a:ln w="12700" algn="ctr">
            <a:noFill/>
            <a:miter lim="800000"/>
            <a:headEnd type="none" w="sm" len="sm"/>
            <a:tailEnd type="none" w="sm" len="sm"/>
          </a:ln>
          <a:effectLst/>
        </p:spPr>
        <p:txBody>
          <a:bodyPr wrap="square" lIns="0" tIns="0" rIns="0" bIns="0" anchor="t">
            <a:noAutofit/>
          </a:bodyPr>
          <a:lstStyle/>
          <a:p>
            <a:pPr marL="0" marR="0" lvl="0" indent="0" algn="ctr" defTabSz="914400" rtl="0" eaLnBrk="1" fontAlgn="base" latinLnBrk="0" hangingPunct="1">
              <a:lnSpc>
                <a:spcPct val="90000"/>
              </a:lnSpc>
              <a:spcBef>
                <a:spcPts val="0"/>
              </a:spcBef>
              <a:spcAft>
                <a:spcPts val="600"/>
              </a:spcAft>
              <a:buClr>
                <a:srgbClr val="FFFFFF"/>
              </a:buClr>
              <a:buSzTx/>
              <a:buFontTx/>
              <a:buNone/>
              <a:tabLst/>
              <a:defRPr/>
            </a:pPr>
            <a:r>
              <a:rPr kumimoji="0" lang="es-AR" sz="16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charset="0"/>
              </a:rPr>
              <a:t>Febrero 2024</a:t>
            </a:r>
          </a:p>
        </p:txBody>
      </p:sp>
      <p:sp>
        <p:nvSpPr>
          <p:cNvPr id="44" name="Rectangle 43">
            <a:extLst>
              <a:ext uri="{FF2B5EF4-FFF2-40B4-BE49-F238E27FC236}">
                <a16:creationId xmlns:a16="http://schemas.microsoft.com/office/drawing/2014/main" id="{43069A04-DABF-F1C0-1C1C-106974FE4063}"/>
              </a:ext>
            </a:extLst>
          </p:cNvPr>
          <p:cNvSpPr/>
          <p:nvPr/>
        </p:nvSpPr>
        <p:spPr>
          <a:xfrm>
            <a:off x="4439622" y="2649973"/>
            <a:ext cx="1264238" cy="457624"/>
          </a:xfrm>
          <a:prstGeom prst="rect">
            <a:avLst/>
          </a:prstGeom>
          <a:noFill/>
          <a:ln w="12700" algn="ctr">
            <a:noFill/>
            <a:miter lim="800000"/>
            <a:headEnd type="none" w="sm" len="sm"/>
            <a:tailEnd type="none" w="sm" len="sm"/>
          </a:ln>
          <a:effectLst/>
        </p:spPr>
        <p:txBody>
          <a:bodyPr wrap="square" lIns="0" tIns="0" rIns="0" bIns="0" anchor="t">
            <a:noAutofit/>
          </a:bodyPr>
          <a:lstStyle/>
          <a:p>
            <a:pPr marL="0" marR="0" lvl="0" indent="0" algn="ctr" defTabSz="914400" rtl="0" eaLnBrk="1" fontAlgn="base" latinLnBrk="0" hangingPunct="1">
              <a:lnSpc>
                <a:spcPct val="90000"/>
              </a:lnSpc>
              <a:spcBef>
                <a:spcPts val="0"/>
              </a:spcBef>
              <a:spcAft>
                <a:spcPts val="600"/>
              </a:spcAft>
              <a:buClr>
                <a:srgbClr val="FFFFFF"/>
              </a:buClr>
              <a:buSzTx/>
              <a:buFontTx/>
              <a:buNone/>
              <a:tabLst/>
              <a:defRPr/>
            </a:pPr>
            <a:r>
              <a:rPr kumimoji="0" lang="es-AR" sz="16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charset="0"/>
              </a:rPr>
              <a:t>Enero 2024</a:t>
            </a:r>
          </a:p>
        </p:txBody>
      </p:sp>
      <p:sp>
        <p:nvSpPr>
          <p:cNvPr id="54" name="Freeform 10">
            <a:extLst>
              <a:ext uri="{FF2B5EF4-FFF2-40B4-BE49-F238E27FC236}">
                <a16:creationId xmlns:a16="http://schemas.microsoft.com/office/drawing/2014/main" id="{102516AF-691F-A48D-AF1E-A20C476B751C}"/>
              </a:ext>
            </a:extLst>
          </p:cNvPr>
          <p:cNvSpPr>
            <a:spLocks/>
          </p:cNvSpPr>
          <p:nvPr/>
        </p:nvSpPr>
        <p:spPr bwMode="auto">
          <a:xfrm rot="1933254" flipH="1" flipV="1">
            <a:off x="7702129" y="1510765"/>
            <a:ext cx="956546" cy="702293"/>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chemeClr val="bg1"/>
            </a:solidFill>
            <a:prstDash val="sysDot"/>
            <a:headEnd type="none"/>
            <a:tailEnd type="none"/>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AR" sz="2000" b="0" i="0" u="none" strike="noStrike" kern="0" cap="none" spc="0" normalizeH="0" baseline="0" noProof="0">
              <a:ln>
                <a:noFill/>
              </a:ln>
              <a:solidFill>
                <a:srgbClr val="B0E29E"/>
              </a:solidFill>
              <a:effectLst/>
              <a:uLnTx/>
              <a:uFillTx/>
              <a:latin typeface="Fira Sans" panose="020B0503050000020004" pitchFamily="34" charset="0"/>
              <a:ea typeface="+mn-ea"/>
              <a:cs typeface="+mn-cs"/>
            </a:endParaRPr>
          </a:p>
        </p:txBody>
      </p:sp>
      <p:sp>
        <p:nvSpPr>
          <p:cNvPr id="55" name="Freeform 10">
            <a:extLst>
              <a:ext uri="{FF2B5EF4-FFF2-40B4-BE49-F238E27FC236}">
                <a16:creationId xmlns:a16="http://schemas.microsoft.com/office/drawing/2014/main" id="{59992365-A800-8423-4164-F3E8F552E61C}"/>
              </a:ext>
            </a:extLst>
          </p:cNvPr>
          <p:cNvSpPr>
            <a:spLocks/>
          </p:cNvSpPr>
          <p:nvPr/>
        </p:nvSpPr>
        <p:spPr bwMode="auto">
          <a:xfrm rot="1206445">
            <a:off x="9593824" y="2085219"/>
            <a:ext cx="975072" cy="513615"/>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chemeClr val="bg1"/>
            </a:solidFill>
            <a:prstDash val="sysDot"/>
            <a:headEnd type="none"/>
            <a:tailEnd type="none"/>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AR" sz="2000" b="0" i="0" u="none" strike="noStrike" kern="0" cap="none" spc="0" normalizeH="0" baseline="0" noProof="0">
              <a:ln>
                <a:noFill/>
              </a:ln>
              <a:solidFill>
                <a:srgbClr val="B0E29E"/>
              </a:solidFill>
              <a:effectLst/>
              <a:uLnTx/>
              <a:uFillTx/>
              <a:latin typeface="Fira Sans" panose="020B0503050000020004" pitchFamily="34" charset="0"/>
              <a:ea typeface="+mn-ea"/>
              <a:cs typeface="+mn-cs"/>
            </a:endParaRPr>
          </a:p>
        </p:txBody>
      </p:sp>
      <p:pic>
        <p:nvPicPr>
          <p:cNvPr id="75" name="Picture 74">
            <a:extLst>
              <a:ext uri="{FF2B5EF4-FFF2-40B4-BE49-F238E27FC236}">
                <a16:creationId xmlns:a16="http://schemas.microsoft.com/office/drawing/2014/main" id="{1C46F9F5-FB6A-A41C-A530-9DE921602EC2}"/>
              </a:ext>
            </a:extLst>
          </p:cNvPr>
          <p:cNvPicPr preferRelativeResize="0">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b="39134"/>
          <a:stretch/>
        </p:blipFill>
        <p:spPr>
          <a:xfrm rot="407131">
            <a:off x="933110" y="5497640"/>
            <a:ext cx="11222822" cy="2424945"/>
          </a:xfrm>
          <a:prstGeom prst="rect">
            <a:avLst/>
          </a:prstGeom>
        </p:spPr>
      </p:pic>
      <p:sp>
        <p:nvSpPr>
          <p:cNvPr id="77" name="Rectangle 76">
            <a:extLst>
              <a:ext uri="{FF2B5EF4-FFF2-40B4-BE49-F238E27FC236}">
                <a16:creationId xmlns:a16="http://schemas.microsoft.com/office/drawing/2014/main" id="{D3C91D28-6293-D2E2-F6A7-09402BD010E1}"/>
              </a:ext>
            </a:extLst>
          </p:cNvPr>
          <p:cNvSpPr/>
          <p:nvPr/>
        </p:nvSpPr>
        <p:spPr>
          <a:xfrm>
            <a:off x="0" y="3284367"/>
            <a:ext cx="12192000" cy="7488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0" name="Text Box 14">
            <a:extLst>
              <a:ext uri="{FF2B5EF4-FFF2-40B4-BE49-F238E27FC236}">
                <a16:creationId xmlns:a16="http://schemas.microsoft.com/office/drawing/2014/main" id="{9D909E20-0A51-4E6E-9063-71B2292C3C6B}"/>
              </a:ext>
            </a:extLst>
          </p:cNvPr>
          <p:cNvSpPr txBox="1">
            <a:spLocks noChangeArrowheads="1"/>
          </p:cNvSpPr>
          <p:nvPr/>
        </p:nvSpPr>
        <p:spPr bwMode="gray">
          <a:xfrm>
            <a:off x="8351056" y="3377993"/>
            <a:ext cx="1574268" cy="1866903"/>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kumimoji="0" lang="es-AR" sz="1200" b="1" i="0" u="none" strike="noStrike" kern="1200" cap="none" spc="0" normalizeH="0" baseline="0" noProof="0" dirty="0">
                <a:ln>
                  <a:noFill/>
                </a:ln>
                <a:solidFill>
                  <a:srgbClr val="2898EE"/>
                </a:solidFill>
                <a:effectLst/>
                <a:uLnTx/>
                <a:uFillTx/>
                <a:latin typeface="Graphik"/>
                <a:ea typeface="Roboto Light" panose="02000000000000000000" pitchFamily="2" charset="0"/>
                <a:cs typeface="Arial" charset="0"/>
              </a:rPr>
              <a:t>Construcción</a:t>
            </a:r>
            <a:r>
              <a:rPr lang="es-AR" b="1" dirty="0">
                <a:solidFill>
                  <a:srgbClr val="2898EE"/>
                </a:solidFill>
                <a:latin typeface="Graphik"/>
                <a:ea typeface="Roboto Light" panose="02000000000000000000" pitchFamily="2" charset="0"/>
                <a:cs typeface="Arial" charset="0"/>
              </a:rPr>
              <a:t> de App &amp;Web</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1"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1"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charset="0"/>
            </a:endParaRPr>
          </a:p>
          <a:p>
            <a:pPr marL="0" marR="0" lvl="0" indent="0" algn="ctr" fontAlgn="base">
              <a:lnSpc>
                <a:spcPts val="1400"/>
              </a:lnSpc>
              <a:spcBef>
                <a:spcPts val="0"/>
              </a:spcBef>
              <a:spcAft>
                <a:spcPts val="0"/>
              </a:spcAft>
              <a:buClr>
                <a:srgbClr val="FFFFFF"/>
              </a:buClr>
              <a:buSzTx/>
              <a:buNone/>
              <a:tabLst/>
              <a:defRPr/>
            </a:pPr>
            <a:r>
              <a:rPr lang="es-AR" sz="1600" dirty="0">
                <a:solidFill>
                  <a:srgbClr val="FFFFFF"/>
                </a:solidFill>
                <a:latin typeface="Graphik"/>
              </a:rPr>
              <a:t>Se utiliza </a:t>
            </a:r>
            <a:r>
              <a:rPr lang="es-AR" sz="1600" dirty="0" err="1">
                <a:solidFill>
                  <a:srgbClr val="FFFFFF"/>
                </a:solidFill>
                <a:latin typeface="Graphik"/>
              </a:rPr>
              <a:t>Flask</a:t>
            </a:r>
            <a:r>
              <a:rPr lang="es-AR" sz="1600" dirty="0">
                <a:solidFill>
                  <a:srgbClr val="FFFFFF"/>
                </a:solidFill>
                <a:latin typeface="Graphik"/>
              </a:rPr>
              <a:t> para la app</a:t>
            </a:r>
          </a:p>
          <a:p>
            <a:pPr marL="0" marR="0" lvl="0" indent="0" algn="ctr" fontAlgn="base">
              <a:lnSpc>
                <a:spcPts val="1400"/>
              </a:lnSpc>
              <a:spcBef>
                <a:spcPts val="0"/>
              </a:spcBef>
              <a:spcAft>
                <a:spcPts val="0"/>
              </a:spcAft>
              <a:buClr>
                <a:srgbClr val="FFFFFF"/>
              </a:buClr>
              <a:buSzTx/>
              <a:buNone/>
              <a:tabLst/>
              <a:defRPr/>
            </a:pPr>
            <a:endParaRPr lang="es-AR" sz="1600" dirty="0">
              <a:solidFill>
                <a:srgbClr val="FFFFFF"/>
              </a:solidFill>
              <a:latin typeface="Graphik"/>
            </a:endParaRPr>
          </a:p>
          <a:p>
            <a:pPr marL="0" marR="0" lvl="0" indent="0" algn="ctr" fontAlgn="base">
              <a:lnSpc>
                <a:spcPts val="1400"/>
              </a:lnSpc>
              <a:spcBef>
                <a:spcPts val="0"/>
              </a:spcBef>
              <a:spcAft>
                <a:spcPts val="0"/>
              </a:spcAft>
              <a:buClr>
                <a:srgbClr val="FFFFFF"/>
              </a:buClr>
              <a:buSzTx/>
              <a:buNone/>
              <a:tabLst/>
              <a:defRPr/>
            </a:pPr>
            <a:r>
              <a:rPr lang="es-AR" sz="1600" dirty="0">
                <a:solidFill>
                  <a:srgbClr val="FFFFFF"/>
                </a:solidFill>
                <a:latin typeface="Graphik"/>
              </a:rPr>
              <a:t>Carga del modelo de machine learning</a:t>
            </a:r>
          </a:p>
          <a:p>
            <a:pPr marL="0" marR="0" lvl="0" indent="0" algn="ctr" fontAlgn="base">
              <a:lnSpc>
                <a:spcPts val="1400"/>
              </a:lnSpc>
              <a:spcBef>
                <a:spcPts val="0"/>
              </a:spcBef>
              <a:spcAft>
                <a:spcPts val="0"/>
              </a:spcAft>
              <a:buClr>
                <a:srgbClr val="FFFFFF"/>
              </a:buClr>
              <a:buSzTx/>
              <a:buNone/>
              <a:tabLst/>
              <a:defRPr/>
            </a:pPr>
            <a:endParaRPr lang="es-AR" sz="1600" dirty="0">
              <a:solidFill>
                <a:srgbClr val="FFFFFF"/>
              </a:solidFill>
              <a:latin typeface="Graphik"/>
            </a:endParaRPr>
          </a:p>
          <a:p>
            <a:pPr marL="0" marR="0" lvl="0" indent="0" algn="ctr" fontAlgn="base">
              <a:lnSpc>
                <a:spcPts val="1400"/>
              </a:lnSpc>
              <a:spcBef>
                <a:spcPts val="0"/>
              </a:spcBef>
              <a:spcAft>
                <a:spcPts val="0"/>
              </a:spcAft>
              <a:buClr>
                <a:srgbClr val="FFFFFF"/>
              </a:buClr>
              <a:buSzTx/>
              <a:buNone/>
              <a:tabLst/>
              <a:defRPr/>
            </a:pPr>
            <a:r>
              <a:rPr lang="es-AR" sz="1600" dirty="0">
                <a:solidFill>
                  <a:srgbClr val="FFFFFF"/>
                </a:solidFill>
                <a:latin typeface="Graphik"/>
              </a:rPr>
              <a:t>Se crea interfaz web y JavaScript</a:t>
            </a:r>
          </a:p>
        </p:txBody>
      </p:sp>
      <p:sp>
        <p:nvSpPr>
          <p:cNvPr id="12" name="Text Box 14">
            <a:extLst>
              <a:ext uri="{FF2B5EF4-FFF2-40B4-BE49-F238E27FC236}">
                <a16:creationId xmlns:a16="http://schemas.microsoft.com/office/drawing/2014/main" id="{86A63AE6-6F81-4934-B027-FDE23E5F8FA7}"/>
              </a:ext>
            </a:extLst>
          </p:cNvPr>
          <p:cNvSpPr txBox="1">
            <a:spLocks noChangeArrowheads="1"/>
          </p:cNvSpPr>
          <p:nvPr/>
        </p:nvSpPr>
        <p:spPr bwMode="gray">
          <a:xfrm>
            <a:off x="242951" y="3496187"/>
            <a:ext cx="1570710" cy="2980814"/>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b="1" dirty="0">
                <a:solidFill>
                  <a:srgbClr val="142157"/>
                </a:solidFill>
                <a:latin typeface="Graphik"/>
              </a:rPr>
              <a:t>ENTENDIMIENTO &amp; PUNTO DE PARTIDA</a:t>
            </a:r>
            <a:endParaRPr kumimoji="0" lang="es-AR" sz="1200" b="1" i="0" u="none" strike="noStrike" kern="1200" cap="none" spc="0" normalizeH="0" baseline="0" noProof="0" dirty="0">
              <a:ln>
                <a:noFill/>
              </a:ln>
              <a:solidFill>
                <a:srgbClr val="142157"/>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1"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1" i="0" u="none" strike="noStrike" kern="1200" cap="none" spc="0" normalizeH="0" baseline="0" noProof="0" dirty="0">
              <a:ln>
                <a:noFill/>
              </a:ln>
              <a:solidFill>
                <a:srgbClr val="FFFFFF"/>
              </a:solidFill>
              <a:effectLst/>
              <a:uLnTx/>
              <a:uFillTx/>
              <a:latin typeface="Graphik"/>
              <a:ea typeface="+mn-ea"/>
              <a:cs typeface="Arial" pitchFamily="34" charset="0"/>
            </a:endParaRPr>
          </a:p>
          <a:p>
            <a:pPr marL="0" indent="0" fontAlgn="base">
              <a:lnSpc>
                <a:spcPts val="1400"/>
              </a:lnSpc>
              <a:buClr>
                <a:srgbClr val="FFFFFF"/>
              </a:buClr>
              <a:buNone/>
              <a:defRPr/>
            </a:pPr>
            <a:r>
              <a:rPr lang="es-ES" sz="1600" dirty="0">
                <a:solidFill>
                  <a:srgbClr val="FFFFFF"/>
                </a:solidFill>
                <a:latin typeface="Graphik"/>
              </a:rPr>
              <a:t>Análisis Exploratorio</a:t>
            </a:r>
          </a:p>
          <a:p>
            <a:pPr>
              <a:spcBef>
                <a:spcPts val="0"/>
              </a:spcBef>
            </a:pPr>
            <a:r>
              <a:rPr lang="es-AR" sz="1100" dirty="0"/>
              <a:t>Tamaño de la </a:t>
            </a:r>
            <a:r>
              <a:rPr lang="es-AR" sz="1100" dirty="0" err="1"/>
              <a:t>bbdd</a:t>
            </a:r>
            <a:endParaRPr lang="es-AR" sz="1100" dirty="0"/>
          </a:p>
          <a:p>
            <a:pPr>
              <a:spcBef>
                <a:spcPts val="0"/>
              </a:spcBef>
            </a:pPr>
            <a:r>
              <a:rPr lang="es-AR" sz="1100" dirty="0"/>
              <a:t>Tipo de datos</a:t>
            </a:r>
          </a:p>
          <a:p>
            <a:pPr>
              <a:spcBef>
                <a:spcPts val="0"/>
              </a:spcBef>
            </a:pPr>
            <a:r>
              <a:rPr lang="es-AR" sz="1100" dirty="0"/>
              <a:t>Columnas disponibles</a:t>
            </a:r>
            <a:endParaRPr lang="es-ES" sz="1100" dirty="0"/>
          </a:p>
          <a:p>
            <a:pPr marL="0" indent="0" algn="ctr" fontAlgn="base">
              <a:lnSpc>
                <a:spcPts val="1400"/>
              </a:lnSpc>
              <a:buClr>
                <a:srgbClr val="FFFFFF"/>
              </a:buClr>
              <a:buNone/>
              <a:defRPr/>
            </a:pPr>
            <a:endParaRPr lang="es-ES" sz="1400" b="1" dirty="0">
              <a:solidFill>
                <a:schemeClr val="bg1"/>
              </a:solidFill>
            </a:endParaRPr>
          </a:p>
          <a:p>
            <a:pPr marL="0" indent="0" fontAlgn="base">
              <a:lnSpc>
                <a:spcPts val="1400"/>
              </a:lnSpc>
              <a:buClr>
                <a:srgbClr val="FFFFFF"/>
              </a:buClr>
              <a:buNone/>
              <a:defRPr/>
            </a:pPr>
            <a:r>
              <a:rPr lang="es-ES" sz="1600" dirty="0">
                <a:solidFill>
                  <a:srgbClr val="FFFFFF"/>
                </a:solidFill>
                <a:latin typeface="Graphik"/>
              </a:rPr>
              <a:t>Setup &amp; Limpieza</a:t>
            </a:r>
          </a:p>
          <a:p>
            <a:r>
              <a:rPr lang="es-AR" sz="1000" dirty="0"/>
              <a:t>Conversión de tipos de datos</a:t>
            </a:r>
          </a:p>
          <a:p>
            <a:pPr>
              <a:lnSpc>
                <a:spcPct val="120000"/>
              </a:lnSpc>
              <a:spcBef>
                <a:spcPts val="0"/>
              </a:spcBef>
            </a:pPr>
            <a:r>
              <a:rPr lang="es-AR" sz="1000" dirty="0"/>
              <a:t>Creación de columnas</a:t>
            </a:r>
          </a:p>
          <a:p>
            <a:pPr>
              <a:lnSpc>
                <a:spcPct val="120000"/>
              </a:lnSpc>
              <a:spcBef>
                <a:spcPts val="0"/>
              </a:spcBef>
            </a:pPr>
            <a:r>
              <a:rPr lang="es-AR" sz="1000" dirty="0"/>
              <a:t>Verificación de nulos, absurdos,            duplicados &amp; Limpieza de </a:t>
            </a:r>
            <a:r>
              <a:rPr lang="es-AR" sz="1000" dirty="0" err="1"/>
              <a:t>NaN</a:t>
            </a:r>
            <a:endParaRPr lang="es-AR" sz="1000" dirty="0"/>
          </a:p>
          <a:p>
            <a:pPr marL="0" indent="0" algn="ctr" fontAlgn="base">
              <a:lnSpc>
                <a:spcPts val="1400"/>
              </a:lnSpc>
              <a:buClr>
                <a:srgbClr val="FFFFFF"/>
              </a:buClr>
              <a:buNone/>
              <a:defRPr/>
            </a:pPr>
            <a:endParaRPr lang="es-ES" sz="1000" b="1" dirty="0">
              <a:solidFill>
                <a:schemeClr val="bg1"/>
              </a:solidFill>
            </a:endParaRPr>
          </a:p>
          <a:p>
            <a:pPr marL="0" indent="0" algn="ctr" fontAlgn="base">
              <a:lnSpc>
                <a:spcPts val="1400"/>
              </a:lnSpc>
              <a:buClr>
                <a:srgbClr val="FFFFFF"/>
              </a:buClr>
              <a:buNone/>
              <a:defRPr/>
            </a:pPr>
            <a:r>
              <a:rPr lang="es-ES" dirty="0"/>
              <a:t>.</a:t>
            </a:r>
          </a:p>
          <a:p>
            <a:pPr marL="0" indent="0" algn="ctr" fontAlgn="base">
              <a:lnSpc>
                <a:spcPts val="1400"/>
              </a:lnSpc>
              <a:buClr>
                <a:srgbClr val="FFFFFF"/>
              </a:buClr>
              <a:buNone/>
              <a:defRPr/>
            </a:pPr>
            <a:endParaRPr lang="es-ES" dirty="0"/>
          </a:p>
          <a:p>
            <a:pPr marL="0" indent="0" algn="ctr" fontAlgn="base">
              <a:lnSpc>
                <a:spcPts val="1400"/>
              </a:lnSpc>
              <a:buClr>
                <a:srgbClr val="FFFFFF"/>
              </a:buClr>
              <a:buNone/>
              <a:defRPr/>
            </a:pPr>
            <a:endParaRPr lang="es-ES" dirty="0"/>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p:txBody>
      </p:sp>
      <p:sp>
        <p:nvSpPr>
          <p:cNvPr id="23" name="Text Box 14">
            <a:extLst>
              <a:ext uri="{FF2B5EF4-FFF2-40B4-BE49-F238E27FC236}">
                <a16:creationId xmlns:a16="http://schemas.microsoft.com/office/drawing/2014/main" id="{FCF63AF0-FCA2-4D61-9863-4FC114FE4349}"/>
              </a:ext>
            </a:extLst>
          </p:cNvPr>
          <p:cNvSpPr txBox="1">
            <a:spLocks noChangeArrowheads="1"/>
          </p:cNvSpPr>
          <p:nvPr/>
        </p:nvSpPr>
        <p:spPr bwMode="gray">
          <a:xfrm>
            <a:off x="6489671" y="3437122"/>
            <a:ext cx="1192530" cy="1816599"/>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kumimoji="0" lang="es-AR" sz="1200" b="1" i="0" u="none" strike="noStrike" kern="1200" cap="none" spc="0" normalizeH="0" baseline="0" noProof="0" dirty="0">
                <a:ln>
                  <a:noFill/>
                </a:ln>
                <a:solidFill>
                  <a:srgbClr val="0CBCCC"/>
                </a:solidFill>
                <a:effectLst/>
                <a:uLnTx/>
                <a:uFillTx/>
                <a:latin typeface="Graphik"/>
                <a:ea typeface="+mn-ea"/>
                <a:cs typeface="Arial" pitchFamily="34" charset="0"/>
              </a:rPr>
              <a:t>Construcción &amp; Entrenamiento  ML</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b="1" dirty="0">
              <a:solidFill>
                <a:srgbClr val="FFFFFF"/>
              </a:solidFill>
              <a:latin typeface="Graphik"/>
            </a:endParaRPr>
          </a:p>
          <a:p>
            <a:pPr marL="0" indent="0" algn="ctr" fontAlgn="base">
              <a:lnSpc>
                <a:spcPts val="1400"/>
              </a:lnSpc>
              <a:buClr>
                <a:srgbClr val="FFFFFF"/>
              </a:buClr>
              <a:buNone/>
              <a:defRPr/>
            </a:pPr>
            <a:r>
              <a:rPr lang="es-AR" sz="1600" dirty="0">
                <a:solidFill>
                  <a:srgbClr val="FFFFFF"/>
                </a:solidFill>
                <a:latin typeface="Graphik"/>
              </a:rPr>
              <a:t>Método supervisado </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sz="1600"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rgbClr val="FFFFFF"/>
                </a:solidFill>
                <a:latin typeface="Graphik"/>
              </a:rPr>
              <a:t>Datos S</a:t>
            </a:r>
            <a:r>
              <a:rPr lang="es-AR" sz="1600" dirty="0" err="1">
                <a:solidFill>
                  <a:srgbClr val="FFFFFF"/>
                </a:solidFill>
                <a:latin typeface="Graphik"/>
              </a:rPr>
              <a:t>erie</a:t>
            </a:r>
            <a:r>
              <a:rPr lang="es-AR" sz="1600" dirty="0">
                <a:solidFill>
                  <a:srgbClr val="FFFFFF"/>
                </a:solidFill>
                <a:latin typeface="Graphik"/>
              </a:rPr>
              <a:t> temporal</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sz="1600"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rgbClr val="FFFFFF"/>
                </a:solidFill>
                <a:latin typeface="Graphik"/>
              </a:rPr>
              <a:t>Regresión lineal</a:t>
            </a:r>
          </a:p>
        </p:txBody>
      </p:sp>
      <p:sp>
        <p:nvSpPr>
          <p:cNvPr id="31" name="Rectangle 30">
            <a:extLst>
              <a:ext uri="{FF2B5EF4-FFF2-40B4-BE49-F238E27FC236}">
                <a16:creationId xmlns:a16="http://schemas.microsoft.com/office/drawing/2014/main" id="{D2C0A64D-3A05-4D10-A6EB-C2F5BD790592}"/>
              </a:ext>
            </a:extLst>
          </p:cNvPr>
          <p:cNvSpPr/>
          <p:nvPr/>
        </p:nvSpPr>
        <p:spPr>
          <a:xfrm>
            <a:off x="2087231" y="3508425"/>
            <a:ext cx="1997331" cy="1889763"/>
          </a:xfrm>
          <a:prstGeom prst="rect">
            <a:avLst/>
          </a:prstGeom>
          <a:noFill/>
          <a:ln w="12700" algn="ctr">
            <a:noFill/>
            <a:miter lim="800000"/>
            <a:headEnd type="none" w="sm" len="sm"/>
            <a:tailEnd type="none" w="sm" len="sm"/>
          </a:ln>
          <a:effectLst/>
        </p:spPr>
        <p:txBody>
          <a:bodyPr wrap="square" lIns="0" tIns="0" rIns="0" bIns="0">
            <a:noAutofit/>
          </a:bodyPr>
          <a:lstStyle/>
          <a:p>
            <a:pPr marL="0" marR="0" lvl="0" indent="0" algn="ctr" defTabSz="914400" rtl="0" eaLnBrk="1" fontAlgn="base" latinLnBrk="0" hangingPunct="1">
              <a:lnSpc>
                <a:spcPts val="1400"/>
              </a:lnSpc>
              <a:spcBef>
                <a:spcPts val="0"/>
              </a:spcBef>
              <a:spcAft>
                <a:spcPts val="0"/>
              </a:spcAft>
              <a:buClr>
                <a:srgbClr val="FFFFFF"/>
              </a:buClr>
              <a:buSzTx/>
              <a:buFontTx/>
              <a:buNone/>
              <a:tabLst/>
              <a:defRPr/>
            </a:pPr>
            <a:r>
              <a:rPr kumimoji="0" lang="es-AR" sz="1200" b="1" i="0" u="none" strike="noStrike" kern="1200" cap="none" spc="0" normalizeH="0" baseline="0" noProof="0" dirty="0">
                <a:ln>
                  <a:noFill/>
                </a:ln>
                <a:solidFill>
                  <a:srgbClr val="15297C"/>
                </a:solidFill>
                <a:effectLst/>
                <a:uLnTx/>
                <a:uFillTx/>
                <a:latin typeface="Graphik"/>
                <a:ea typeface="+mn-ea"/>
                <a:cs typeface="Arial" pitchFamily="34" charset="0"/>
              </a:rPr>
              <a:t>Del “AS IS”​</a:t>
            </a:r>
            <a:br>
              <a:rPr kumimoji="0" lang="es-AR" sz="1200" b="1" i="0" u="none" strike="noStrike" kern="1200" cap="none" spc="0" normalizeH="0" baseline="0" noProof="0" dirty="0">
                <a:ln>
                  <a:noFill/>
                </a:ln>
                <a:solidFill>
                  <a:srgbClr val="15297C"/>
                </a:solidFill>
                <a:effectLst/>
                <a:uLnTx/>
                <a:uFillTx/>
                <a:latin typeface="Graphik"/>
                <a:ea typeface="+mn-ea"/>
                <a:cs typeface="Arial" pitchFamily="34" charset="0"/>
              </a:rPr>
            </a:br>
            <a:r>
              <a:rPr kumimoji="0" lang="es-AR" sz="1200" b="1" i="0" u="none" strike="noStrike" kern="1200" cap="none" spc="0" normalizeH="0" baseline="0" noProof="0" dirty="0">
                <a:ln>
                  <a:noFill/>
                </a:ln>
                <a:solidFill>
                  <a:srgbClr val="15297C"/>
                </a:solidFill>
                <a:effectLst/>
                <a:uLnTx/>
                <a:uFillTx/>
                <a:latin typeface="Graphik"/>
                <a:ea typeface="+mn-ea"/>
                <a:cs typeface="Arial" pitchFamily="34" charset="0"/>
              </a:rPr>
              <a:t>al “TO BE” </a:t>
            </a:r>
          </a:p>
          <a:p>
            <a:pPr marL="0" marR="0" lvl="0" indent="0" algn="ctr" defTabSz="914400" rtl="0" eaLnBrk="1" fontAlgn="base" latinLnBrk="0" hangingPunct="1">
              <a:lnSpc>
                <a:spcPts val="1400"/>
              </a:lnSpc>
              <a:spcBef>
                <a:spcPts val="0"/>
              </a:spcBef>
              <a:spcAft>
                <a:spcPts val="0"/>
              </a:spcAft>
              <a:buClr>
                <a:srgbClr val="FFFFFF"/>
              </a:buClr>
              <a:buSzTx/>
              <a:buFontTx/>
              <a:buNone/>
              <a:tabLst/>
              <a:defRPr/>
            </a:pPr>
            <a:endParaRPr kumimoji="0" lang="es-AR" sz="1200" b="1"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Tx/>
              <a:buNone/>
              <a:tabLst/>
              <a:defRPr/>
            </a:pPr>
            <a:endParaRPr kumimoji="0" lang="es-AR" sz="1200" b="1" i="0" u="none" strike="noStrike" kern="1200" cap="none" spc="0" normalizeH="0" baseline="0" noProof="0" dirty="0">
              <a:ln>
                <a:noFill/>
              </a:ln>
              <a:solidFill>
                <a:srgbClr val="FFFFFF"/>
              </a:solidFill>
              <a:effectLst/>
              <a:uLnTx/>
              <a:uFillTx/>
              <a:latin typeface="Graphik"/>
              <a:ea typeface="+mn-ea"/>
              <a:cs typeface="Arial" pitchFamily="34" charset="0"/>
            </a:endParaRPr>
          </a:p>
          <a:p>
            <a:pPr fontAlgn="base">
              <a:lnSpc>
                <a:spcPts val="1400"/>
              </a:lnSpc>
              <a:buClr>
                <a:srgbClr val="FFFFFF"/>
              </a:buClr>
              <a:defRPr/>
            </a:pPr>
            <a:r>
              <a:rPr lang="es-ES" sz="1600" dirty="0">
                <a:solidFill>
                  <a:srgbClr val="FFFFFF"/>
                </a:solidFill>
                <a:latin typeface="Graphik"/>
                <a:cs typeface="Arial" pitchFamily="34" charset="0"/>
              </a:rPr>
              <a:t>Entendimiento de los datos</a:t>
            </a:r>
          </a:p>
          <a:p>
            <a:pPr marL="174625" indent="-174625">
              <a:buClr>
                <a:prstClr val="black"/>
              </a:buClr>
              <a:buFont typeface="Wingdings" pitchFamily="2" charset="2"/>
              <a:buChar char="§"/>
            </a:pPr>
            <a:r>
              <a:rPr lang="es-AR" sz="1100" dirty="0">
                <a:solidFill>
                  <a:srgbClr val="666666"/>
                </a:solidFill>
                <a:cs typeface="Arial" pitchFamily="34" charset="0"/>
              </a:rPr>
              <a:t>Identificación de </a:t>
            </a:r>
            <a:r>
              <a:rPr lang="es-AR" sz="1100" dirty="0" err="1">
                <a:solidFill>
                  <a:srgbClr val="666666"/>
                </a:solidFill>
                <a:cs typeface="Arial" pitchFamily="34" charset="0"/>
              </a:rPr>
              <a:t>Insigths</a:t>
            </a:r>
            <a:endParaRPr lang="es-AR" sz="1100" dirty="0">
              <a:solidFill>
                <a:srgbClr val="666666"/>
              </a:solidFill>
              <a:cs typeface="Arial" pitchFamily="34" charset="0"/>
            </a:endParaRPr>
          </a:p>
          <a:p>
            <a:pPr marL="174625" indent="-174625">
              <a:buClr>
                <a:prstClr val="black"/>
              </a:buClr>
              <a:buFont typeface="Wingdings" pitchFamily="2" charset="2"/>
              <a:buChar char="§"/>
            </a:pPr>
            <a:r>
              <a:rPr lang="es-AR" sz="1100" dirty="0">
                <a:solidFill>
                  <a:srgbClr val="666666"/>
                </a:solidFill>
                <a:cs typeface="Arial" pitchFamily="34" charset="0"/>
              </a:rPr>
              <a:t>Definición de Hipótesis y generación de los Test </a:t>
            </a:r>
          </a:p>
          <a:p>
            <a:pPr>
              <a:buClr>
                <a:prstClr val="black"/>
              </a:buClr>
            </a:pPr>
            <a:endParaRPr lang="es-ES" sz="1100" dirty="0">
              <a:solidFill>
                <a:srgbClr val="666666"/>
              </a:solidFill>
              <a:cs typeface="Arial" pitchFamily="34" charset="0"/>
            </a:endParaRPr>
          </a:p>
          <a:p>
            <a:pPr fontAlgn="base">
              <a:lnSpc>
                <a:spcPts val="1400"/>
              </a:lnSpc>
              <a:buClr>
                <a:srgbClr val="FFFFFF"/>
              </a:buClr>
              <a:defRPr/>
            </a:pPr>
            <a:r>
              <a:rPr lang="es-ES" b="1" dirty="0" err="1">
                <a:solidFill>
                  <a:srgbClr val="FFFFFF"/>
                </a:solidFill>
                <a:latin typeface="Graphik"/>
                <a:cs typeface="Arial" pitchFamily="34" charset="0"/>
              </a:rPr>
              <a:t>Insight</a:t>
            </a:r>
            <a:r>
              <a:rPr lang="es-ES" b="1" dirty="0">
                <a:solidFill>
                  <a:srgbClr val="FFFFFF"/>
                </a:solidFill>
                <a:latin typeface="Graphik"/>
                <a:cs typeface="Arial" pitchFamily="34" charset="0"/>
              </a:rPr>
              <a:t> &amp; Hipótesis</a:t>
            </a:r>
          </a:p>
          <a:p>
            <a:pPr fontAlgn="base">
              <a:lnSpc>
                <a:spcPts val="1400"/>
              </a:lnSpc>
              <a:buClr>
                <a:srgbClr val="FFFFFF"/>
              </a:buClr>
              <a:defRPr/>
            </a:pPr>
            <a:endParaRPr lang="es-ES" sz="1200" b="1" dirty="0">
              <a:solidFill>
                <a:srgbClr val="FFFFFF"/>
              </a:solidFill>
              <a:latin typeface="Graphik"/>
              <a:cs typeface="Arial" pitchFamily="34" charset="0"/>
            </a:endParaRPr>
          </a:p>
          <a:p>
            <a:pPr marL="174625" indent="-174625">
              <a:buClr>
                <a:prstClr val="black"/>
              </a:buClr>
              <a:buFont typeface="Wingdings" pitchFamily="2" charset="2"/>
              <a:buChar char="§"/>
            </a:pPr>
            <a:r>
              <a:rPr lang="es-AR" sz="1100" dirty="0">
                <a:solidFill>
                  <a:srgbClr val="666666"/>
                </a:solidFill>
                <a:cs typeface="Arial" pitchFamily="34" charset="0"/>
              </a:rPr>
              <a:t>Identificación de </a:t>
            </a:r>
            <a:r>
              <a:rPr lang="es-AR" sz="1100" dirty="0" err="1">
                <a:solidFill>
                  <a:srgbClr val="666666"/>
                </a:solidFill>
                <a:cs typeface="Arial" pitchFamily="34" charset="0"/>
              </a:rPr>
              <a:t>Insigths</a:t>
            </a:r>
            <a:endParaRPr lang="es-AR" sz="1100" dirty="0">
              <a:solidFill>
                <a:srgbClr val="666666"/>
              </a:solidFill>
              <a:cs typeface="Arial" pitchFamily="34" charset="0"/>
            </a:endParaRPr>
          </a:p>
          <a:p>
            <a:pPr marL="174625" indent="-174625">
              <a:buClr>
                <a:prstClr val="black"/>
              </a:buClr>
              <a:buFont typeface="Wingdings" pitchFamily="2" charset="2"/>
              <a:buChar char="§"/>
            </a:pPr>
            <a:r>
              <a:rPr lang="es-AR" sz="1100" dirty="0">
                <a:solidFill>
                  <a:srgbClr val="666666"/>
                </a:solidFill>
                <a:cs typeface="Arial" pitchFamily="34" charset="0"/>
              </a:rPr>
              <a:t>Definición de Hipótesis y generación de los Test </a:t>
            </a:r>
          </a:p>
          <a:p>
            <a:pPr fontAlgn="base">
              <a:lnSpc>
                <a:spcPts val="1400"/>
              </a:lnSpc>
              <a:buClr>
                <a:srgbClr val="FFFFFF"/>
              </a:buClr>
              <a:defRPr/>
            </a:pPr>
            <a:endParaRPr lang="es-ES" sz="1200" b="1" dirty="0">
              <a:solidFill>
                <a:srgbClr val="FFFFFF"/>
              </a:solidFill>
              <a:latin typeface="Graphik"/>
              <a:cs typeface="Arial" pitchFamily="34" charset="0"/>
            </a:endParaRPr>
          </a:p>
          <a:p>
            <a:pPr rtl="0"/>
            <a:endParaRPr lang="es-ES" sz="1200" dirty="0">
              <a:solidFill>
                <a:srgbClr val="666666"/>
              </a:solidFill>
              <a:cs typeface="Arial" pitchFamily="34" charset="0"/>
            </a:endParaRPr>
          </a:p>
        </p:txBody>
      </p:sp>
      <p:sp>
        <p:nvSpPr>
          <p:cNvPr id="36" name="Text Box 14">
            <a:extLst>
              <a:ext uri="{FF2B5EF4-FFF2-40B4-BE49-F238E27FC236}">
                <a16:creationId xmlns:a16="http://schemas.microsoft.com/office/drawing/2014/main" id="{0D8768FA-E0EC-4BAD-8E63-59407B9A5E35}"/>
              </a:ext>
            </a:extLst>
          </p:cNvPr>
          <p:cNvSpPr txBox="1">
            <a:spLocks noChangeArrowheads="1"/>
          </p:cNvSpPr>
          <p:nvPr/>
        </p:nvSpPr>
        <p:spPr bwMode="gray">
          <a:xfrm>
            <a:off x="10367350" y="3437122"/>
            <a:ext cx="1609685" cy="2392683"/>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kumimoji="0" lang="es-AR" sz="1200" b="1" i="0" u="none" strike="noStrike" kern="1200" cap="none" spc="0" normalizeH="0" baseline="0" noProof="0" dirty="0">
                <a:ln>
                  <a:noFill/>
                </a:ln>
                <a:solidFill>
                  <a:srgbClr val="3657B6"/>
                </a:solidFill>
                <a:effectLst/>
                <a:uLnTx/>
                <a:uFillTx/>
                <a:latin typeface="Graphik"/>
                <a:ea typeface="Roboto Light" panose="02000000000000000000" pitchFamily="2" charset="0"/>
                <a:cs typeface="Arial" pitchFamily="34" charset="0"/>
              </a:rPr>
              <a:t>Puesta en producción</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1"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rgbClr val="FFFFFF"/>
                </a:solidFill>
                <a:latin typeface="Graphik"/>
                <a:ea typeface="Roboto Light" panose="02000000000000000000" pitchFamily="2" charset="0"/>
              </a:rPr>
              <a:t>Se </a:t>
            </a:r>
            <a:r>
              <a:rPr lang="es-AR" sz="1600" dirty="0">
                <a:solidFill>
                  <a:srgbClr val="FFFFFF"/>
                </a:solidFill>
                <a:latin typeface="Graphik"/>
              </a:rPr>
              <a:t>utiliza Docker para el despliegue de la app</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sz="1600"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rgbClr val="FFFFFF"/>
                </a:solidFill>
                <a:latin typeface="Graphik"/>
              </a:rPr>
              <a:t>Se crean las instrucciones para crear y ejecutar el contenedor</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sz="1600"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rgbClr val="FFFFFF"/>
                </a:solidFill>
                <a:latin typeface="Graphik"/>
              </a:rPr>
              <a:t>Configuración de exposición de puerto publico</a:t>
            </a:r>
          </a:p>
        </p:txBody>
      </p:sp>
      <p:sp>
        <p:nvSpPr>
          <p:cNvPr id="45" name="Text Box 14">
            <a:extLst>
              <a:ext uri="{FF2B5EF4-FFF2-40B4-BE49-F238E27FC236}">
                <a16:creationId xmlns:a16="http://schemas.microsoft.com/office/drawing/2014/main" id="{A2BA8110-2395-3764-4488-0A81B8FAF258}"/>
              </a:ext>
            </a:extLst>
          </p:cNvPr>
          <p:cNvSpPr txBox="1">
            <a:spLocks noChangeArrowheads="1"/>
          </p:cNvSpPr>
          <p:nvPr/>
        </p:nvSpPr>
        <p:spPr bwMode="gray">
          <a:xfrm>
            <a:off x="4364004" y="3437122"/>
            <a:ext cx="1422490" cy="2454373"/>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lvl="0" indent="0" algn="ctr" fontAlgn="base">
              <a:lnSpc>
                <a:spcPts val="1400"/>
              </a:lnSpc>
              <a:buClr>
                <a:srgbClr val="FFFFFF"/>
              </a:buClr>
              <a:buNone/>
              <a:defRPr/>
            </a:pPr>
            <a:r>
              <a:rPr kumimoji="0" lang="es-AR" sz="1200" b="1" i="0" u="none" strike="noStrike" kern="1200" cap="none" spc="0" normalizeH="0" baseline="0" noProof="0" dirty="0">
                <a:ln>
                  <a:noFill/>
                </a:ln>
                <a:solidFill>
                  <a:srgbClr val="3657B6"/>
                </a:solidFill>
                <a:effectLst/>
                <a:uLnTx/>
                <a:uFillTx/>
                <a:latin typeface="Graphik"/>
                <a:ea typeface="+mn-ea"/>
                <a:cs typeface="Arial" pitchFamily="34" charset="0"/>
              </a:rPr>
              <a:t>Planteo de Business Case</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600" b="0"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kumimoji="0" lang="es-AR" sz="1600" b="0" i="0" u="none" strike="noStrike" kern="1200" cap="none" spc="0" normalizeH="0" baseline="0" noProof="0" dirty="0">
                <a:ln>
                  <a:noFill/>
                </a:ln>
                <a:solidFill>
                  <a:srgbClr val="FFFFFF"/>
                </a:solidFill>
                <a:effectLst/>
                <a:uLnTx/>
                <a:uFillTx/>
                <a:latin typeface="Graphik"/>
                <a:ea typeface="+mn-ea"/>
                <a:cs typeface="Arial" pitchFamily="34" charset="0"/>
              </a:rPr>
              <a:t>Definición de Business </a:t>
            </a:r>
            <a:r>
              <a:rPr lang="es-AR" sz="1600" dirty="0">
                <a:solidFill>
                  <a:srgbClr val="FFFFFF"/>
                </a:solidFill>
                <a:latin typeface="Graphik"/>
              </a:rPr>
              <a:t>Case</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rgbClr val="FFFFFF"/>
                </a:solidFill>
                <a:latin typeface="Graphik"/>
              </a:rPr>
              <a:t>Generación &amp; elaboración de escenarios.</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sz="1600" dirty="0">
              <a:solidFill>
                <a:srgbClr val="FFFFFF"/>
              </a:solidFill>
              <a:latin typeface="Graphik"/>
            </a:endParaRPr>
          </a:p>
          <a:p>
            <a:pPr marL="0" indent="0" algn="ctr" fontAlgn="base">
              <a:lnSpc>
                <a:spcPts val="1400"/>
              </a:lnSpc>
              <a:buClr>
                <a:srgbClr val="FFFFFF"/>
              </a:buClr>
              <a:buNone/>
              <a:defRPr/>
            </a:pPr>
            <a:r>
              <a:rPr lang="es-AR" sz="1600" dirty="0">
                <a:solidFill>
                  <a:srgbClr val="FFFFFF"/>
                </a:solidFill>
                <a:latin typeface="Graphik"/>
              </a:rPr>
              <a:t>Generación de métricas &amp; </a:t>
            </a:r>
            <a:r>
              <a:rPr lang="es-AR" sz="1600" dirty="0" err="1">
                <a:solidFill>
                  <a:srgbClr val="FFFFFF"/>
                </a:solidFill>
                <a:latin typeface="Graphik"/>
              </a:rPr>
              <a:t>Dashboards</a:t>
            </a:r>
            <a:endParaRPr lang="es-AR" sz="1600"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kumimoji="0" lang="es-AR" sz="1200" b="0" i="0" u="none" strike="noStrike" kern="1200" cap="none" spc="0" normalizeH="0" baseline="0" noProof="0" dirty="0">
                <a:ln>
                  <a:noFill/>
                </a:ln>
                <a:solidFill>
                  <a:srgbClr val="FFFFFF"/>
                </a:solidFill>
                <a:effectLst/>
                <a:uLnTx/>
                <a:uFillTx/>
                <a:latin typeface="Graphik"/>
                <a:ea typeface="+mn-ea"/>
                <a:cs typeface="Arial" pitchFamily="34" charset="0"/>
              </a:rPr>
              <a:t>​</a:t>
            </a:r>
          </a:p>
        </p:txBody>
      </p:sp>
      <p:sp>
        <p:nvSpPr>
          <p:cNvPr id="79" name="Rectangle 78">
            <a:extLst>
              <a:ext uri="{FF2B5EF4-FFF2-40B4-BE49-F238E27FC236}">
                <a16:creationId xmlns:a16="http://schemas.microsoft.com/office/drawing/2014/main" id="{17216374-BE2D-6383-E023-5B8A7EC4482D}"/>
              </a:ext>
            </a:extLst>
          </p:cNvPr>
          <p:cNvSpPr/>
          <p:nvPr/>
        </p:nvSpPr>
        <p:spPr>
          <a:xfrm>
            <a:off x="-1" y="6848706"/>
            <a:ext cx="12202267" cy="1152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60" name="Flecha: pentágono 59">
            <a:extLst>
              <a:ext uri="{FF2B5EF4-FFF2-40B4-BE49-F238E27FC236}">
                <a16:creationId xmlns:a16="http://schemas.microsoft.com/office/drawing/2014/main" id="{A1D6BD0C-F14B-7710-4656-58DC35366819}"/>
              </a:ext>
            </a:extLst>
          </p:cNvPr>
          <p:cNvSpPr/>
          <p:nvPr/>
        </p:nvSpPr>
        <p:spPr>
          <a:xfrm>
            <a:off x="0" y="866267"/>
            <a:ext cx="6156000" cy="388864"/>
          </a:xfrm>
          <a:prstGeom prst="homePlate">
            <a:avLst/>
          </a:prstGeom>
          <a:gradFill flip="none" rotWithShape="1">
            <a:gsLst>
              <a:gs pos="37500">
                <a:srgbClr val="2898EE"/>
              </a:gs>
              <a:gs pos="0">
                <a:srgbClr val="8ECEFC"/>
              </a:gs>
              <a:gs pos="85000">
                <a:srgbClr val="0CBCC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chemeClr val="bg1"/>
                </a:solidFill>
                <a:latin typeface="Arial Black" panose="020B0A04020102020204" pitchFamily="34" charset="0"/>
              </a:rPr>
              <a:t>Etapa </a:t>
            </a:r>
            <a:r>
              <a:rPr lang="es-ES" dirty="0" err="1">
                <a:solidFill>
                  <a:schemeClr val="bg1"/>
                </a:solidFill>
                <a:latin typeface="Arial Black" panose="020B0A04020102020204" pitchFamily="34" charset="0"/>
              </a:rPr>
              <a:t>N°</a:t>
            </a:r>
            <a:r>
              <a:rPr lang="es-ES" dirty="0">
                <a:solidFill>
                  <a:schemeClr val="bg1"/>
                </a:solidFill>
                <a:latin typeface="Arial Black" panose="020B0A04020102020204" pitchFamily="34" charset="0"/>
              </a:rPr>
              <a:t> 1 Diseño</a:t>
            </a:r>
            <a:endParaRPr lang="es-ES" noProof="0" dirty="0">
              <a:solidFill>
                <a:schemeClr val="bg1"/>
              </a:solidFill>
              <a:latin typeface="Arial Black" panose="020B0A04020102020204" pitchFamily="34" charset="0"/>
            </a:endParaRPr>
          </a:p>
        </p:txBody>
      </p:sp>
      <p:sp>
        <p:nvSpPr>
          <p:cNvPr id="61" name="Flecha: cheurón 60">
            <a:extLst>
              <a:ext uri="{FF2B5EF4-FFF2-40B4-BE49-F238E27FC236}">
                <a16:creationId xmlns:a16="http://schemas.microsoft.com/office/drawing/2014/main" id="{2BE53946-D2E4-947C-B8C4-8BFA751BC5A9}"/>
              </a:ext>
            </a:extLst>
          </p:cNvPr>
          <p:cNvSpPr/>
          <p:nvPr/>
        </p:nvSpPr>
        <p:spPr>
          <a:xfrm>
            <a:off x="6127493" y="871334"/>
            <a:ext cx="5976000" cy="388800"/>
          </a:xfrm>
          <a:prstGeom prst="chevron">
            <a:avLst/>
          </a:prstGeom>
          <a:gradFill>
            <a:gsLst>
              <a:gs pos="0">
                <a:srgbClr val="3657B6"/>
              </a:gs>
              <a:gs pos="50000">
                <a:srgbClr val="15297C"/>
              </a:gs>
              <a:gs pos="100000">
                <a:srgbClr val="142157">
                  <a:alpha val="81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chemeClr val="bg1"/>
                </a:solidFill>
                <a:latin typeface="Arial Black" panose="020B0A04020102020204" pitchFamily="34" charset="0"/>
              </a:rPr>
              <a:t>Etapa </a:t>
            </a:r>
            <a:r>
              <a:rPr lang="es-ES" dirty="0" err="1">
                <a:solidFill>
                  <a:schemeClr val="bg1"/>
                </a:solidFill>
                <a:latin typeface="Arial Black" panose="020B0A04020102020204" pitchFamily="34" charset="0"/>
              </a:rPr>
              <a:t>N°</a:t>
            </a:r>
            <a:r>
              <a:rPr lang="es-ES" dirty="0">
                <a:solidFill>
                  <a:schemeClr val="bg1"/>
                </a:solidFill>
                <a:latin typeface="Arial Black" panose="020B0A04020102020204" pitchFamily="34" charset="0"/>
              </a:rPr>
              <a:t> 2 Creación</a:t>
            </a:r>
            <a:endParaRPr lang="es-ES" noProof="0" dirty="0">
              <a:solidFill>
                <a:schemeClr val="bg1"/>
              </a:solidFill>
              <a:latin typeface="Arial Black" panose="020B0A04020102020204" pitchFamily="34" charset="0"/>
            </a:endParaRPr>
          </a:p>
        </p:txBody>
      </p:sp>
      <p:pic>
        <p:nvPicPr>
          <p:cNvPr id="64" name="Imagen 63" descr="Forma&#10;&#10;Descripción generada automáticamente con confianza baja">
            <a:extLst>
              <a:ext uri="{FF2B5EF4-FFF2-40B4-BE49-F238E27FC236}">
                <a16:creationId xmlns:a16="http://schemas.microsoft.com/office/drawing/2014/main" id="{D72025EC-59CC-0318-B547-F6C6C681094B}"/>
              </a:ext>
            </a:extLst>
          </p:cNvPr>
          <p:cNvPicPr>
            <a:picLocks noChangeAspect="1"/>
          </p:cNvPicPr>
          <p:nvPr/>
        </p:nvPicPr>
        <p:blipFill>
          <a:blip r:embed="rId4">
            <a:lum bright="70000" contrast="-70000"/>
            <a:alphaModFix amt="70000"/>
            <a:extLst>
              <a:ext uri="{BEBA8EAE-BF5A-486C-A8C5-ECC9F3942E4B}">
                <a14:imgProps xmlns:a14="http://schemas.microsoft.com/office/drawing/2010/main">
                  <a14:imgLayer r:embed="rId5">
                    <a14:imgEffect>
                      <a14:colorTemperature colorTemp="1500"/>
                    </a14:imgEffect>
                    <a14:imgEffect>
                      <a14:saturation sat="154000"/>
                    </a14:imgEffect>
                  </a14:imgLayer>
                </a14:imgProps>
              </a:ext>
            </a:extLst>
          </a:blip>
          <a:stretch>
            <a:fillRect/>
          </a:stretch>
        </p:blipFill>
        <p:spPr>
          <a:xfrm>
            <a:off x="4687055" y="1624532"/>
            <a:ext cx="981920" cy="981920"/>
          </a:xfrm>
          <a:prstGeom prst="rect">
            <a:avLst/>
          </a:prstGeom>
          <a:ln>
            <a:solidFill>
              <a:schemeClr val="bg1"/>
            </a:solidFill>
          </a:ln>
        </p:spPr>
      </p:pic>
      <p:pic>
        <p:nvPicPr>
          <p:cNvPr id="66" name="Imagen 65" descr="Forma, Flecha&#10;&#10;Descripción generada automáticamente">
            <a:extLst>
              <a:ext uri="{FF2B5EF4-FFF2-40B4-BE49-F238E27FC236}">
                <a16:creationId xmlns:a16="http://schemas.microsoft.com/office/drawing/2014/main" id="{674C0A4A-D220-2585-38AB-5D8368BE6092}"/>
              </a:ext>
            </a:extLst>
          </p:cNvPr>
          <p:cNvPicPr>
            <a:picLocks noChangeAspect="1"/>
          </p:cNvPicPr>
          <p:nvPr/>
        </p:nvPicPr>
        <p:blipFill>
          <a:blip r:embed="rId6">
            <a:lum bright="70000" contrast="-70000"/>
          </a:blip>
          <a:stretch>
            <a:fillRect/>
          </a:stretch>
        </p:blipFill>
        <p:spPr>
          <a:xfrm>
            <a:off x="6640497" y="1668532"/>
            <a:ext cx="915428" cy="915428"/>
          </a:xfrm>
          <a:prstGeom prst="rect">
            <a:avLst/>
          </a:prstGeom>
        </p:spPr>
      </p:pic>
      <p:pic>
        <p:nvPicPr>
          <p:cNvPr id="82" name="Imagen 81" descr="Icono&#10;&#10;Descripción generada automáticamente">
            <a:extLst>
              <a:ext uri="{FF2B5EF4-FFF2-40B4-BE49-F238E27FC236}">
                <a16:creationId xmlns:a16="http://schemas.microsoft.com/office/drawing/2014/main" id="{B17B7419-8608-F6F3-DA58-1DA7E1B67B9F}"/>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8718270" y="1770769"/>
            <a:ext cx="764872" cy="764872"/>
          </a:xfrm>
          <a:prstGeom prst="rect">
            <a:avLst/>
          </a:prstGeom>
        </p:spPr>
      </p:pic>
    </p:spTree>
    <p:extLst>
      <p:ext uri="{BB962C8B-B14F-4D97-AF65-F5344CB8AC3E}">
        <p14:creationId xmlns:p14="http://schemas.microsoft.com/office/powerpoint/2010/main" val="2693821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solidFill>
                <a:schemeClr val="bg1">
                  <a:lumMod val="75000"/>
                </a:schemeClr>
              </a:solidFill>
            </a:ln>
            <a:effectLst/>
          </p:spPr>
          <p:txBody>
            <a:bodyPr wrap="none" anchor="ctr"/>
            <a:lstStyle/>
            <a:p>
              <a:pPr algn="ctr">
                <a:defRPr/>
              </a:pPr>
              <a:r>
                <a:rPr lang="es-AR" sz="1800" dirty="0">
                  <a:solidFill>
                    <a:srgbClr val="7F7F7F"/>
                  </a:solidFill>
                  <a:effectLst/>
                  <a:latin typeface="Arial Black" panose="020B0A04020102020204" pitchFamily="34" charset="0"/>
                </a:rPr>
                <a:t>Contexto &amp; Objetivo</a:t>
              </a:r>
              <a:endParaRPr lang="es-AR" dirty="0">
                <a:solidFill>
                  <a:srgbClr val="7F7F7F"/>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a:solidFill>
            <a:srgbClr val="D9D9D9"/>
          </a:solidFill>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r>
                <a:rPr lang="es-AR" dirty="0">
                  <a:solidFill>
                    <a:srgbClr val="7F7F7F"/>
                  </a:solidFill>
                  <a:latin typeface="Arial Black" panose="020B0A04020102020204" pitchFamily="34" charset="0"/>
                </a:rPr>
                <a:t>Resumen del Proyecto</a:t>
              </a:r>
              <a:endParaRPr lang="es-AR" dirty="0">
                <a:solidFill>
                  <a:srgbClr val="7F7F7F"/>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a:solidFill>
            <a:srgbClr val="3B33AF"/>
          </a:solidFill>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3B33AF"/>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gr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a:t>
              </a:r>
              <a:r>
                <a:rPr lang="en-US" sz="2200" b="1" dirty="0">
                  <a:solidFill>
                    <a:schemeClr val="bg1"/>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fontAlgn="base">
                <a:lnSpc>
                  <a:spcPts val="1400"/>
                </a:lnSpc>
                <a:buClr>
                  <a:srgbClr val="FFFFFF"/>
                </a:buClr>
                <a:defRPr/>
              </a:pPr>
              <a:r>
                <a:rPr lang="es-AR" sz="1600" dirty="0">
                  <a:solidFill>
                    <a:schemeClr val="tx1">
                      <a:lumMod val="50000"/>
                      <a:lumOff val="50000"/>
                    </a:schemeClr>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DEMO</a:t>
              </a:r>
              <a:endParaRPr lang="es-AR" dirty="0">
                <a:solidFill>
                  <a:schemeClr val="tx1">
                    <a:lumMod val="50000"/>
                    <a:lumOff val="50000"/>
                  </a:schemeClr>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093025" y="3024828"/>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bg1"/>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tx1">
                    <a:lumMod val="50000"/>
                    <a:lumOff val="50000"/>
                  </a:schemeClr>
                </a:solidFill>
                <a:latin typeface="Arial Black" panose="020B0A04020102020204" pitchFamily="34" charset="0"/>
              </a:rPr>
              <a:t>Construcción de App &amp;Web</a:t>
            </a:r>
          </a:p>
        </p:txBody>
      </p:sp>
    </p:spTree>
    <p:extLst>
      <p:ext uri="{BB962C8B-B14F-4D97-AF65-F5344CB8AC3E}">
        <p14:creationId xmlns:p14="http://schemas.microsoft.com/office/powerpoint/2010/main" val="2529366082"/>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Presentación moderna y elegante en negrita</Template>
  <TotalTime>5343</TotalTime>
  <Words>2143</Words>
  <Application>Microsoft Office PowerPoint</Application>
  <PresentationFormat>Panorámica</PresentationFormat>
  <Paragraphs>609</Paragraphs>
  <Slides>41</Slides>
  <Notes>29</Notes>
  <HiddenSlides>24</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41</vt:i4>
      </vt:variant>
    </vt:vector>
  </HeadingPairs>
  <TitlesOfParts>
    <vt:vector size="54" baseType="lpstr">
      <vt:lpstr>Consolas</vt:lpstr>
      <vt:lpstr>Arial</vt:lpstr>
      <vt:lpstr>Speak Pro</vt:lpstr>
      <vt:lpstr>Graphik</vt:lpstr>
      <vt:lpstr>Graphik Black</vt:lpstr>
      <vt:lpstr>Avenir Next LT Pro</vt:lpstr>
      <vt:lpstr>Calibri</vt:lpstr>
      <vt:lpstr>Fira Sans</vt:lpstr>
      <vt:lpstr>SimSun</vt:lpstr>
      <vt:lpstr>Arial Black</vt:lpstr>
      <vt:lpstr>Wingdings</vt:lpstr>
      <vt:lpstr>Fira Sans SemiBold</vt:lpstr>
      <vt:lpstr>Tema de Office</vt:lpstr>
      <vt:lpstr>ANÁLISIS DE INTERACCIONES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 </vt:lpstr>
      <vt:lpstr>Presentación de PowerPoint</vt:lpstr>
      <vt:lpstr>Presentación de PowerPoint</vt:lpstr>
      <vt:lpstr>DIAPOSITIVA DE IMAGEN</vt:lpstr>
      <vt:lpstr>DIAPOSITIVA CON GRÁFICO</vt:lpstr>
      <vt:lpstr>Presentación de PowerPoint</vt:lpstr>
      <vt:lpstr>RESUMEN DEL PROYECTO &amp;  TRABAJO REALIZADO</vt:lpstr>
      <vt:lpstr>IMAGEN CON LEYENDA DIAPOSITIVA</vt:lpstr>
      <vt:lpstr>¡GRACIAS!</vt:lpstr>
      <vt:lpstr>CONTEXTO &amp; OBJETIVO</vt:lpstr>
      <vt:lpstr>CONTENIDO DIAPOSITIVA</vt:lpstr>
      <vt:lpstr>CONTENIDO DIAPOSITIVA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INTERACCIONES</dc:title>
  <dc:creator>Pablo Mendez</dc:creator>
  <cp:lastModifiedBy>Pablo Mendez</cp:lastModifiedBy>
  <cp:revision>17</cp:revision>
  <dcterms:created xsi:type="dcterms:W3CDTF">2023-12-08T13:44:26Z</dcterms:created>
  <dcterms:modified xsi:type="dcterms:W3CDTF">2024-03-23T07:20:54Z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